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8" r:id="rId2"/>
    <p:sldId id="357" r:id="rId3"/>
    <p:sldId id="271" r:id="rId4"/>
    <p:sldId id="366" r:id="rId5"/>
    <p:sldId id="365" r:id="rId6"/>
    <p:sldId id="358" r:id="rId7"/>
    <p:sldId id="359" r:id="rId8"/>
    <p:sldId id="360" r:id="rId9"/>
    <p:sldId id="361" r:id="rId10"/>
    <p:sldId id="363" r:id="rId11"/>
    <p:sldId id="259" r:id="rId12"/>
    <p:sldId id="260" r:id="rId13"/>
    <p:sldId id="268" r:id="rId14"/>
    <p:sldId id="269" r:id="rId15"/>
    <p:sldId id="270" r:id="rId16"/>
    <p:sldId id="261" r:id="rId17"/>
    <p:sldId id="267" r:id="rId18"/>
    <p:sldId id="265" r:id="rId19"/>
    <p:sldId id="266" r:id="rId20"/>
    <p:sldId id="263" r:id="rId21"/>
    <p:sldId id="262" r:id="rId22"/>
    <p:sldId id="26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8"/>
    <p:restoredTop sz="94686"/>
  </p:normalViewPr>
  <p:slideViewPr>
    <p:cSldViewPr snapToGrid="0">
      <p:cViewPr>
        <p:scale>
          <a:sx n="91" d="100"/>
          <a:sy n="91" d="100"/>
        </p:scale>
        <p:origin x="200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0C249-CFF4-8549-9C1D-83533EF6B8ED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A9E587-C2E9-8941-8108-1A76FC0A7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767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9E587-C2E9-8941-8108-1A76FC0A75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64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FC13D-C485-B9D3-99EA-D80E4E9A91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ED7B23-2526-2A0B-6932-F92267ADD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94BDB-E7E5-9910-C3EE-41DBC544A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03192-56E2-5809-7472-0D7F875DE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B67CD-EF3F-F857-D34F-777CACF3B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148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67BE6-9453-29ED-002A-FEE3A328C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068097-9D96-7737-81FC-C8D04570D2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4BA2E-E4E4-9C71-BA90-B81529C5F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99529-4F7C-0023-1CBA-378E4F29F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C889C-7082-9C58-C006-A02D0F0EC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32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DCA38A-5858-C061-82D2-23AB59B0EA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AB83F-1485-4E39-161D-4AD3FF8833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7C601-0843-EE91-EFA1-39AC6035B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99449-2C62-2B36-2F54-8C14C84FA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EBC43-AC1F-1AFF-9D37-9D0514CA7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14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97195-1EBD-7BCB-3B5A-91AACBD3F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F9648-3F9A-316C-87DB-7EE7798CA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FCF31-6117-AB6E-42EC-0CB56F2D8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4C68E-F23A-A75B-5E8F-82B7E013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67C07-39A5-0102-8B7C-D54FFEEAB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50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0FBF1-3B26-85B7-5B23-196D6D7AC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F26AA-12EA-8ABD-6EFD-D08F49B2D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98597-67E3-8944-18DE-66DCE81A5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04062-2D0B-BCFF-2512-CEB2B699E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F9974-00DC-799D-5A39-8C4455F5E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66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BE502-6CAF-3BF5-BD6B-065D6AAC9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FD2C5-EA3F-B247-6115-694CB50A27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C6E22-BDC4-EA3F-0157-4E70E0CA8A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755765-826E-C08A-B1AE-7D0450E76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F0ED42-71C9-96FD-9AC7-BBBB1E805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98970-A713-3810-1656-9A4974056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97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AEFE3-7F3D-1B88-EFDA-38CEB2490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9FB26-F14D-71C1-7811-FFF97C3205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BA1E4B-1C15-4FB7-4E18-041EB41BC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7C11D1-5A46-1743-FF30-5B7AA77149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39A520-D677-A0EC-79D6-F04D6C4847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23BA99-897A-0500-AE48-09E7B8C2C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E3C3F4-F2F2-C2AF-D951-2143C2AC1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081BF2-C18C-5BCE-8867-97369A7EA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861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D803A-82FE-540F-04AD-04E5BC92E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2AE2E6-A597-C016-7335-DDE3857CE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16C399-5561-EB63-F9FA-82FD2E4F8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7DC75-D761-8046-6EA3-3C54C6602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946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0F3204-AE45-9D32-CF50-26F1909D7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BD95A8-B2D5-EADB-1C47-FFB192604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0A1BD-7287-A602-D01E-2E738D412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986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6E0CD-2F46-6818-C3F0-CCADAB2C1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ADD57-4C79-D6D0-FB66-51CEFBADB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B58AD-4B41-DA2A-70C5-3099BAA4B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73F0C8-41B5-BA77-0536-8BA68ED08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B776A6-8636-3E77-9BE8-DADC09DBE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36611F-C2E8-BD14-00A5-38A56CB29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70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0ACF2-120D-5B4B-92E9-D6DDDB6E0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334234-27D3-8B30-B909-03E904DB24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FF481E-39C7-E276-5FEC-6132C3F16B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A7F9A7-9755-B9B9-95CC-5F76F16D5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77145-B00A-818B-C157-539D33965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89EE6A-0692-79C1-4E2E-81960BE4E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55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DBBABD-0DF4-6ADE-361D-4FAE2F6C4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F65B5A-9A96-CA1E-DE77-1E1269C1B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B0F49-17FE-CF85-22D1-CF2C477339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E9B49C-C8FD-4344-8CD3-ED4C91409D68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5ABE4-2438-57F3-F77E-B272A49E8A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F92FD-D28C-396F-E86B-DDBB7E4D47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97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70.png"/><Relationship Id="rId7" Type="http://schemas.openxmlformats.org/officeDocument/2006/relationships/image" Target="../media/image110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ructables.com/DIY-3D-scanner-based-on-structured-light-and-stere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l-org/ZoeDepth" TargetMode="External"/><Relationship Id="rId2" Type="http://schemas.openxmlformats.org/officeDocument/2006/relationships/hyperlink" Target="https://github.com/isl-org/MiDa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zhyever/PatchFusion" TargetMode="External"/><Relationship Id="rId4" Type="http://schemas.openxmlformats.org/officeDocument/2006/relationships/hyperlink" Target="https://github.com/prs-eth/Marigold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91.png"/><Relationship Id="rId4" Type="http://schemas.openxmlformats.org/officeDocument/2006/relationships/image" Target="../media/image8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15" name="Rectangle 17414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EC80CB-850D-B57D-2885-24D9CC9509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>
                <a:ln w="22225">
                  <a:noFill/>
                  <a:miter lim="800000"/>
                </a:ln>
              </a:rPr>
              <a:t>Lecture 14</a:t>
            </a:r>
            <a:br>
              <a:rPr lang="en-US" sz="5400" dirty="0">
                <a:ln w="22225">
                  <a:noFill/>
                  <a:miter lim="800000"/>
                </a:ln>
              </a:rPr>
            </a:br>
            <a:r>
              <a:rPr lang="en-US" sz="5400" dirty="0">
                <a:ln w="22225">
                  <a:noFill/>
                  <a:miter lim="800000"/>
                </a:ln>
                <a:effectLst/>
              </a:rPr>
              <a:t>Depth and 3D Estimation</a:t>
            </a:r>
            <a:endParaRPr lang="en-US" sz="5400" dirty="0">
              <a:ln w="22225">
                <a:noFill/>
                <a:miter lim="800000"/>
              </a:ln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3925AB-516E-BA4C-6AB2-FAA041E78B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/>
          </a:bodyPr>
          <a:lstStyle/>
          <a:p>
            <a:pPr algn="l"/>
            <a:r>
              <a:rPr lang="en-US"/>
              <a:t>ECE 1390/2390</a:t>
            </a:r>
            <a:br>
              <a:rPr lang="en-US"/>
            </a:br>
            <a:endParaRPr lang="en-US"/>
          </a:p>
        </p:txBody>
      </p:sp>
      <p:sp>
        <p:nvSpPr>
          <p:cNvPr id="17417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0" name="Picture 2" descr="Binocular Vision Dysfunction (BVD): Symptoms &amp; Treatments">
            <a:extLst>
              <a:ext uri="{FF2B5EF4-FFF2-40B4-BE49-F238E27FC236}">
                <a16:creationId xmlns:a16="http://schemas.microsoft.com/office/drawing/2014/main" id="{3038AE59-09AD-7579-5FCB-BA0E42753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5" r="-1" b="-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F8E3A3-0520-FD68-5A6B-BE435A77A634}"/>
              </a:ext>
            </a:extLst>
          </p:cNvPr>
          <p:cNvSpPr txBox="1"/>
          <p:nvPr/>
        </p:nvSpPr>
        <p:spPr>
          <a:xfrm>
            <a:off x="8577798" y="6285774"/>
            <a:ext cx="60980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Image from</a:t>
            </a:r>
          </a:p>
          <a:p>
            <a:r>
              <a:rPr lang="en-US" dirty="0"/>
              <a:t>https://</a:t>
            </a:r>
            <a:r>
              <a:rPr lang="en-US" dirty="0" err="1"/>
              <a:t>my.clevelandclinic.org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976350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0519A-F5FD-56EB-CA59-D7D3E26CE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000FD-7963-8F44-5120-F83E9EFF9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coordinates</a:t>
            </a:r>
          </a:p>
        </p:txBody>
      </p:sp>
      <p:pic>
        <p:nvPicPr>
          <p:cNvPr id="4" name="Content Placeholder 4" descr="A diagram of a triangle with Great Pyramid of Giza in the background&#10;&#10;Description automatically generated">
            <a:extLst>
              <a:ext uri="{FF2B5EF4-FFF2-40B4-BE49-F238E27FC236}">
                <a16:creationId xmlns:a16="http://schemas.microsoft.com/office/drawing/2014/main" id="{5DED0335-F81B-9048-2812-A2D2E2223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984" y="1795244"/>
            <a:ext cx="6034229" cy="48738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7C2A1B-3870-8178-C13D-BBB5BF1FF08B}"/>
                  </a:ext>
                </a:extLst>
              </p:cNvPr>
              <p:cNvSpPr txBox="1"/>
              <p:nvPr/>
            </p:nvSpPr>
            <p:spPr>
              <a:xfrm>
                <a:off x="5823078" y="1651127"/>
                <a:ext cx="6094602" cy="529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0" baseline="3000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7C2A1B-3870-8178-C13D-BBB5BF1FF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078" y="1651127"/>
                <a:ext cx="6094602" cy="529247"/>
              </a:xfrm>
              <a:prstGeom prst="rect">
                <a:avLst/>
              </a:prstGeom>
              <a:blipFill>
                <a:blip r:embed="rId3"/>
                <a:stretch>
                  <a:fillRect t="-16667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495223-AF24-4E10-19FC-1A097A09277F}"/>
                  </a:ext>
                </a:extLst>
              </p:cNvPr>
              <p:cNvSpPr txBox="1"/>
              <p:nvPr/>
            </p:nvSpPr>
            <p:spPr>
              <a:xfrm>
                <a:off x="6096000" y="2800014"/>
                <a:ext cx="6094602" cy="529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baseline="3000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𝑡𝑇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495223-AF24-4E10-19FC-1A097A092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800014"/>
                <a:ext cx="6094602" cy="529247"/>
              </a:xfrm>
              <a:prstGeom prst="rect">
                <a:avLst/>
              </a:prstGeom>
              <a:blipFill>
                <a:blip r:embed="rId4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8D54F9E-C0A4-482C-D769-E92C48F4E184}"/>
              </a:ext>
            </a:extLst>
          </p:cNvPr>
          <p:cNvSpPr txBox="1"/>
          <p:nvPr/>
        </p:nvSpPr>
        <p:spPr>
          <a:xfrm>
            <a:off x="8695944" y="3595757"/>
            <a:ext cx="2459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is the null projector of the essential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AD9252-93C9-B03A-3078-E4349CB07CBD}"/>
                  </a:ext>
                </a:extLst>
              </p:cNvPr>
              <p:cNvSpPr txBox="1"/>
              <p:nvPr/>
            </p:nvSpPr>
            <p:spPr>
              <a:xfrm>
                <a:off x="6211709" y="4508584"/>
                <a:ext cx="609447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SVD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→2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nonzero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1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zero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eigenvalue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AD9252-93C9-B03A-3078-E4349CB07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709" y="4508584"/>
                <a:ext cx="6094476" cy="400110"/>
              </a:xfrm>
              <a:prstGeom prst="rect">
                <a:avLst/>
              </a:prstGeom>
              <a:blipFill>
                <a:blip r:embed="rId5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FF8EFFB-B59D-D94F-AFE9-10F61745B9B2}"/>
              </a:ext>
            </a:extLst>
          </p:cNvPr>
          <p:cNvSpPr txBox="1"/>
          <p:nvPr/>
        </p:nvSpPr>
        <p:spPr>
          <a:xfrm>
            <a:off x="9665804" y="5236745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DA58AF-E984-6312-1D6E-B9787D8DDC34}"/>
              </a:ext>
            </a:extLst>
          </p:cNvPr>
          <p:cNvCxnSpPr/>
          <p:nvPr/>
        </p:nvCxnSpPr>
        <p:spPr>
          <a:xfrm flipV="1">
            <a:off x="10021824" y="4908694"/>
            <a:ext cx="374904" cy="5127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287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71705-6A52-C227-611E-0CD42C396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Stereo Vision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0956EEC2-A123-16CC-45A5-B42E57B65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578" y="729728"/>
            <a:ext cx="4663003" cy="544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439BE00-25F0-928B-B6EB-F72053AD94D8}"/>
              </a:ext>
            </a:extLst>
          </p:cNvPr>
          <p:cNvGrpSpPr/>
          <p:nvPr/>
        </p:nvGrpSpPr>
        <p:grpSpPr>
          <a:xfrm>
            <a:off x="916419" y="1965745"/>
            <a:ext cx="2131581" cy="1968080"/>
            <a:chOff x="2029646" y="1544186"/>
            <a:chExt cx="2131581" cy="19680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48FC435-D23A-0217-044E-9D5E5E84E408}"/>
                </a:ext>
              </a:extLst>
            </p:cNvPr>
            <p:cNvSpPr/>
            <p:nvPr/>
          </p:nvSpPr>
          <p:spPr>
            <a:xfrm>
              <a:off x="2029646" y="1544186"/>
              <a:ext cx="2131581" cy="1968080"/>
            </a:xfrm>
            <a:prstGeom prst="rect">
              <a:avLst/>
            </a:prstGeom>
            <a:solidFill>
              <a:schemeClr val="bg1">
                <a:lumMod val="50000"/>
                <a:alpha val="33000"/>
              </a:schemeClr>
            </a:solidFill>
            <a:ln>
              <a:noFill/>
            </a:ln>
            <a:effectLst>
              <a:glow rad="87156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7953BBF-4F86-2BA4-EE76-CB164B81AD07}"/>
                </a:ext>
              </a:extLst>
            </p:cNvPr>
            <p:cNvSpPr txBox="1"/>
            <p:nvPr/>
          </p:nvSpPr>
          <p:spPr>
            <a:xfrm>
              <a:off x="2879672" y="2205061"/>
              <a:ext cx="4315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+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F2227E-3911-5800-77C6-9243E3F16E3A}"/>
              </a:ext>
            </a:extLst>
          </p:cNvPr>
          <p:cNvGrpSpPr/>
          <p:nvPr/>
        </p:nvGrpSpPr>
        <p:grpSpPr>
          <a:xfrm>
            <a:off x="1390099" y="1965745"/>
            <a:ext cx="2131581" cy="1968080"/>
            <a:chOff x="2029646" y="1544186"/>
            <a:chExt cx="2131581" cy="196808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363DD1F-5B34-2172-86D6-B262794FCDC9}"/>
                </a:ext>
              </a:extLst>
            </p:cNvPr>
            <p:cNvSpPr/>
            <p:nvPr/>
          </p:nvSpPr>
          <p:spPr>
            <a:xfrm>
              <a:off x="2029646" y="1544186"/>
              <a:ext cx="2131581" cy="1968080"/>
            </a:xfrm>
            <a:prstGeom prst="rect">
              <a:avLst/>
            </a:prstGeom>
            <a:solidFill>
              <a:schemeClr val="bg1">
                <a:lumMod val="50000"/>
                <a:alpha val="33000"/>
              </a:schemeClr>
            </a:solidFill>
            <a:ln>
              <a:noFill/>
            </a:ln>
            <a:effectLst>
              <a:glow rad="87156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7DE4EA-9199-CE51-F5B0-C8ED46E85206}"/>
                </a:ext>
              </a:extLst>
            </p:cNvPr>
            <p:cNvSpPr txBox="1"/>
            <p:nvPr/>
          </p:nvSpPr>
          <p:spPr>
            <a:xfrm>
              <a:off x="2879672" y="2205061"/>
              <a:ext cx="4315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+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645637-AC7C-2FAB-039D-1FA6F451098B}"/>
              </a:ext>
            </a:extLst>
          </p:cNvPr>
          <p:cNvCxnSpPr>
            <a:cxnSpLocks/>
          </p:cNvCxnSpPr>
          <p:nvPr/>
        </p:nvCxnSpPr>
        <p:spPr>
          <a:xfrm flipV="1">
            <a:off x="1128954" y="3034564"/>
            <a:ext cx="813362" cy="3366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B1674E5-E441-8378-D7AA-69162B7EF1EF}"/>
              </a:ext>
            </a:extLst>
          </p:cNvPr>
          <p:cNvCxnSpPr>
            <a:cxnSpLocks/>
          </p:cNvCxnSpPr>
          <p:nvPr/>
        </p:nvCxnSpPr>
        <p:spPr>
          <a:xfrm flipH="1" flipV="1">
            <a:off x="2495782" y="3034564"/>
            <a:ext cx="764753" cy="3366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9EE4116-5A5A-26B8-60B5-D419DCBAC87B}"/>
              </a:ext>
            </a:extLst>
          </p:cNvPr>
          <p:cNvCxnSpPr>
            <a:cxnSpLocks/>
          </p:cNvCxnSpPr>
          <p:nvPr/>
        </p:nvCxnSpPr>
        <p:spPr>
          <a:xfrm flipH="1">
            <a:off x="1157677" y="6400799"/>
            <a:ext cx="20932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1F2BB0-5426-9E1D-B41D-265C756C0909}"/>
              </a:ext>
            </a:extLst>
          </p:cNvPr>
          <p:cNvCxnSpPr>
            <a:cxnSpLocks/>
          </p:cNvCxnSpPr>
          <p:nvPr/>
        </p:nvCxnSpPr>
        <p:spPr>
          <a:xfrm flipH="1" flipV="1">
            <a:off x="1098304" y="3016397"/>
            <a:ext cx="19148" cy="33844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23BD285-F67E-9027-0F23-1B895412AFA7}"/>
              </a:ext>
            </a:extLst>
          </p:cNvPr>
          <p:cNvCxnSpPr>
            <a:cxnSpLocks/>
          </p:cNvCxnSpPr>
          <p:nvPr/>
        </p:nvCxnSpPr>
        <p:spPr>
          <a:xfrm flipH="1" flipV="1">
            <a:off x="3250961" y="3016396"/>
            <a:ext cx="19148" cy="33844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821666B-947C-FDF5-7F21-896B72E3D690}"/>
              </a:ext>
            </a:extLst>
          </p:cNvPr>
          <p:cNvCxnSpPr>
            <a:cxnSpLocks/>
          </p:cNvCxnSpPr>
          <p:nvPr/>
        </p:nvCxnSpPr>
        <p:spPr>
          <a:xfrm flipH="1">
            <a:off x="2016770" y="2883489"/>
            <a:ext cx="4087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1FCFCD8-3B0F-564F-C110-A51FD7918C17}"/>
              </a:ext>
            </a:extLst>
          </p:cNvPr>
          <p:cNvSpPr txBox="1"/>
          <p:nvPr/>
        </p:nvSpPr>
        <p:spPr>
          <a:xfrm>
            <a:off x="1252534" y="5877579"/>
            <a:ext cx="1933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Camera Displacement</a:t>
            </a:r>
          </a:p>
          <a:p>
            <a:pPr algn="ctr"/>
            <a:r>
              <a:rPr lang="en-US" sz="1400" dirty="0">
                <a:sym typeface="Wingdings" pitchFamily="2" charset="2"/>
              </a:rPr>
              <a:t></a:t>
            </a:r>
            <a:r>
              <a:rPr lang="en-US" sz="1400" dirty="0"/>
              <a:t> d </a:t>
            </a:r>
            <a:r>
              <a:rPr lang="en-US" sz="1400" dirty="0">
                <a:sym typeface="Wingdings" pitchFamily="2" charset="2"/>
              </a:rPr>
              <a:t></a:t>
            </a:r>
            <a:endParaRPr 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0CDE1B-B897-D0EC-212B-9463E7DAEFE5}"/>
              </a:ext>
            </a:extLst>
          </p:cNvPr>
          <p:cNvSpPr txBox="1"/>
          <p:nvPr/>
        </p:nvSpPr>
        <p:spPr>
          <a:xfrm>
            <a:off x="1324285" y="2373690"/>
            <a:ext cx="1789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Image Displacement</a:t>
            </a:r>
          </a:p>
          <a:p>
            <a:pPr algn="ctr"/>
            <a:r>
              <a:rPr lang="en-US" sz="1400" dirty="0">
                <a:sym typeface="Wingdings" pitchFamily="2" charset="2"/>
              </a:rPr>
              <a:t></a:t>
            </a:r>
            <a:r>
              <a:rPr lang="en-US" sz="1400" dirty="0"/>
              <a:t> d’ </a:t>
            </a:r>
            <a:r>
              <a:rPr lang="en-US" sz="1400" dirty="0">
                <a:sym typeface="Wingdings" pitchFamily="2" charset="2"/>
              </a:rPr>
              <a:t></a:t>
            </a:r>
            <a:endParaRPr lang="en-US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1D21CA7-BD85-0675-8DF3-1FF1611420AF}"/>
              </a:ext>
            </a:extLst>
          </p:cNvPr>
          <p:cNvSpPr txBox="1"/>
          <p:nvPr/>
        </p:nvSpPr>
        <p:spPr>
          <a:xfrm>
            <a:off x="1050735" y="5087758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𝜽</a:t>
            </a:r>
            <a:r>
              <a:rPr lang="en-US" baseline="-25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3B7810-EBE7-37C2-B230-C2C9E5D49508}"/>
              </a:ext>
            </a:extLst>
          </p:cNvPr>
          <p:cNvSpPr txBox="1"/>
          <p:nvPr/>
        </p:nvSpPr>
        <p:spPr>
          <a:xfrm>
            <a:off x="2980219" y="5036266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𝜽</a:t>
            </a:r>
            <a:r>
              <a:rPr lang="en-US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1607D17-7D52-7E94-AD40-4C03E1457D41}"/>
                  </a:ext>
                </a:extLst>
              </p:cNvPr>
              <p:cNvSpPr txBox="1"/>
              <p:nvPr/>
            </p:nvSpPr>
            <p:spPr>
              <a:xfrm>
                <a:off x="3549423" y="5457090"/>
                <a:ext cx="29046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1607D17-7D52-7E94-AD40-4C03E1457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423" y="5457090"/>
                <a:ext cx="2904641" cy="276999"/>
              </a:xfrm>
              <a:prstGeom prst="rect">
                <a:avLst/>
              </a:prstGeom>
              <a:blipFill>
                <a:blip r:embed="rId3"/>
                <a:stretch>
                  <a:fillRect l="-1739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3604DB2-2C46-99A9-2287-5185DB9FE220}"/>
                  </a:ext>
                </a:extLst>
              </p:cNvPr>
              <p:cNvSpPr txBox="1"/>
              <p:nvPr/>
            </p:nvSpPr>
            <p:spPr>
              <a:xfrm>
                <a:off x="3959284" y="5900853"/>
                <a:ext cx="2111027" cy="589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3604DB2-2C46-99A9-2287-5185DB9FE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284" y="5900853"/>
                <a:ext cx="2111027" cy="589585"/>
              </a:xfrm>
              <a:prstGeom prst="rect">
                <a:avLst/>
              </a:prstGeom>
              <a:blipFill>
                <a:blip r:embed="rId4"/>
                <a:stretch>
                  <a:fillRect r="-1190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84D52A4F-B0CA-8D9A-31D2-3B1DB52559DD}"/>
              </a:ext>
            </a:extLst>
          </p:cNvPr>
          <p:cNvSpPr txBox="1"/>
          <p:nvPr/>
        </p:nvSpPr>
        <p:spPr>
          <a:xfrm>
            <a:off x="3272195" y="4432720"/>
            <a:ext cx="33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pic>
        <p:nvPicPr>
          <p:cNvPr id="39" name="Picture 4" descr="Disparity">
            <a:extLst>
              <a:ext uri="{FF2B5EF4-FFF2-40B4-BE49-F238E27FC236}">
                <a16:creationId xmlns:a16="http://schemas.microsoft.com/office/drawing/2014/main" id="{59F775FA-3598-DE6B-200B-54B108148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470" y="1965744"/>
            <a:ext cx="2705318" cy="196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618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CF511-E87D-C0A2-066E-9369B5FE9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221BE-123B-1229-09E7-ED08CA395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Stereo Vision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9CF8EA-6287-90F0-A524-C4380C56722B}"/>
              </a:ext>
            </a:extLst>
          </p:cNvPr>
          <p:cNvGrpSpPr/>
          <p:nvPr/>
        </p:nvGrpSpPr>
        <p:grpSpPr>
          <a:xfrm>
            <a:off x="916419" y="1965745"/>
            <a:ext cx="2131581" cy="1968080"/>
            <a:chOff x="2029646" y="1544186"/>
            <a:chExt cx="2131581" cy="19680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6B05356-49B6-5B0C-1A7F-B327FFD647F8}"/>
                </a:ext>
              </a:extLst>
            </p:cNvPr>
            <p:cNvSpPr/>
            <p:nvPr/>
          </p:nvSpPr>
          <p:spPr>
            <a:xfrm>
              <a:off x="2029646" y="1544186"/>
              <a:ext cx="2131581" cy="1968080"/>
            </a:xfrm>
            <a:prstGeom prst="rect">
              <a:avLst/>
            </a:prstGeom>
            <a:solidFill>
              <a:schemeClr val="bg1">
                <a:lumMod val="50000"/>
                <a:alpha val="33000"/>
              </a:schemeClr>
            </a:solidFill>
            <a:ln>
              <a:noFill/>
            </a:ln>
            <a:effectLst>
              <a:glow rad="87156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CF5DC9-C963-D6C4-158C-ED7E8043A894}"/>
                </a:ext>
              </a:extLst>
            </p:cNvPr>
            <p:cNvSpPr txBox="1"/>
            <p:nvPr/>
          </p:nvSpPr>
          <p:spPr>
            <a:xfrm>
              <a:off x="2879672" y="2205061"/>
              <a:ext cx="4315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+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7754AC-4842-C744-88FF-55B5922AC3D0}"/>
              </a:ext>
            </a:extLst>
          </p:cNvPr>
          <p:cNvGrpSpPr/>
          <p:nvPr/>
        </p:nvGrpSpPr>
        <p:grpSpPr>
          <a:xfrm>
            <a:off x="1390099" y="1965745"/>
            <a:ext cx="2131581" cy="1968080"/>
            <a:chOff x="2029646" y="1544186"/>
            <a:chExt cx="2131581" cy="196808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D7C36EB-9A56-E734-91BB-9180405D6536}"/>
                </a:ext>
              </a:extLst>
            </p:cNvPr>
            <p:cNvSpPr/>
            <p:nvPr/>
          </p:nvSpPr>
          <p:spPr>
            <a:xfrm>
              <a:off x="2029646" y="1544186"/>
              <a:ext cx="2131581" cy="1968080"/>
            </a:xfrm>
            <a:prstGeom prst="rect">
              <a:avLst/>
            </a:prstGeom>
            <a:solidFill>
              <a:schemeClr val="bg1">
                <a:lumMod val="50000"/>
                <a:alpha val="33000"/>
              </a:schemeClr>
            </a:solidFill>
            <a:ln>
              <a:noFill/>
            </a:ln>
            <a:effectLst>
              <a:glow rad="87156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3352E4-61FE-7503-327D-757E01B6B451}"/>
                </a:ext>
              </a:extLst>
            </p:cNvPr>
            <p:cNvSpPr txBox="1"/>
            <p:nvPr/>
          </p:nvSpPr>
          <p:spPr>
            <a:xfrm>
              <a:off x="2879672" y="2205061"/>
              <a:ext cx="4315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+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49182E-F3F5-8943-8291-779D8FAF621D}"/>
              </a:ext>
            </a:extLst>
          </p:cNvPr>
          <p:cNvCxnSpPr>
            <a:cxnSpLocks/>
          </p:cNvCxnSpPr>
          <p:nvPr/>
        </p:nvCxnSpPr>
        <p:spPr>
          <a:xfrm flipV="1">
            <a:off x="1128954" y="3034564"/>
            <a:ext cx="813362" cy="3366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7CC7808-7CE5-FBDE-273F-3C628DE30176}"/>
              </a:ext>
            </a:extLst>
          </p:cNvPr>
          <p:cNvCxnSpPr>
            <a:cxnSpLocks/>
          </p:cNvCxnSpPr>
          <p:nvPr/>
        </p:nvCxnSpPr>
        <p:spPr>
          <a:xfrm flipH="1" flipV="1">
            <a:off x="2495782" y="3034564"/>
            <a:ext cx="764753" cy="3366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D5BE25E-26BC-8678-784D-4AEAA55F31A9}"/>
              </a:ext>
            </a:extLst>
          </p:cNvPr>
          <p:cNvCxnSpPr>
            <a:cxnSpLocks/>
          </p:cNvCxnSpPr>
          <p:nvPr/>
        </p:nvCxnSpPr>
        <p:spPr>
          <a:xfrm flipH="1">
            <a:off x="1157677" y="6400799"/>
            <a:ext cx="20932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C674D0-A9FA-67E0-5F7C-8B487E61F146}"/>
              </a:ext>
            </a:extLst>
          </p:cNvPr>
          <p:cNvCxnSpPr>
            <a:cxnSpLocks/>
          </p:cNvCxnSpPr>
          <p:nvPr/>
        </p:nvCxnSpPr>
        <p:spPr>
          <a:xfrm flipH="1" flipV="1">
            <a:off x="1098304" y="3016397"/>
            <a:ext cx="19148" cy="33844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8566A00-71C6-9D33-32E7-C7319B4CAB75}"/>
              </a:ext>
            </a:extLst>
          </p:cNvPr>
          <p:cNvCxnSpPr>
            <a:cxnSpLocks/>
          </p:cNvCxnSpPr>
          <p:nvPr/>
        </p:nvCxnSpPr>
        <p:spPr>
          <a:xfrm flipH="1" flipV="1">
            <a:off x="3250961" y="3016396"/>
            <a:ext cx="19148" cy="33844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EB946B0-935D-0B43-B815-9F9D2C64650A}"/>
              </a:ext>
            </a:extLst>
          </p:cNvPr>
          <p:cNvCxnSpPr>
            <a:cxnSpLocks/>
          </p:cNvCxnSpPr>
          <p:nvPr/>
        </p:nvCxnSpPr>
        <p:spPr>
          <a:xfrm flipH="1">
            <a:off x="2016770" y="2883489"/>
            <a:ext cx="4087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AA743FD-AADA-FF38-86A0-9A92B531D3BF}"/>
              </a:ext>
            </a:extLst>
          </p:cNvPr>
          <p:cNvSpPr txBox="1"/>
          <p:nvPr/>
        </p:nvSpPr>
        <p:spPr>
          <a:xfrm>
            <a:off x="1252534" y="5877579"/>
            <a:ext cx="1933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Camera Displacement</a:t>
            </a:r>
          </a:p>
          <a:p>
            <a:pPr algn="ctr"/>
            <a:r>
              <a:rPr lang="en-US" sz="1400" dirty="0">
                <a:sym typeface="Wingdings" pitchFamily="2" charset="2"/>
              </a:rPr>
              <a:t></a:t>
            </a:r>
            <a:r>
              <a:rPr lang="en-US" sz="1400" dirty="0"/>
              <a:t> d </a:t>
            </a:r>
            <a:r>
              <a:rPr lang="en-US" sz="1400" dirty="0">
                <a:sym typeface="Wingdings" pitchFamily="2" charset="2"/>
              </a:rPr>
              <a:t></a:t>
            </a:r>
            <a:endParaRPr 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6C0403-979B-D454-18DF-38F031A1CE97}"/>
              </a:ext>
            </a:extLst>
          </p:cNvPr>
          <p:cNvSpPr txBox="1"/>
          <p:nvPr/>
        </p:nvSpPr>
        <p:spPr>
          <a:xfrm>
            <a:off x="1324285" y="2373690"/>
            <a:ext cx="1789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Image Displacement</a:t>
            </a:r>
          </a:p>
          <a:p>
            <a:pPr algn="ctr"/>
            <a:r>
              <a:rPr lang="en-US" sz="1400" dirty="0">
                <a:sym typeface="Wingdings" pitchFamily="2" charset="2"/>
              </a:rPr>
              <a:t></a:t>
            </a:r>
            <a:r>
              <a:rPr lang="en-US" sz="1400" dirty="0"/>
              <a:t> d’ </a:t>
            </a:r>
            <a:r>
              <a:rPr lang="en-US" sz="1400" dirty="0">
                <a:sym typeface="Wingdings" pitchFamily="2" charset="2"/>
              </a:rPr>
              <a:t></a:t>
            </a:r>
            <a:endParaRPr lang="en-US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BB62345-4D94-829C-4B94-6837B30F8CA7}"/>
              </a:ext>
            </a:extLst>
          </p:cNvPr>
          <p:cNvSpPr txBox="1"/>
          <p:nvPr/>
        </p:nvSpPr>
        <p:spPr>
          <a:xfrm>
            <a:off x="1050735" y="5087758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𝜽</a:t>
            </a:r>
            <a:r>
              <a:rPr lang="en-US" baseline="-25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CDE7CD-216A-4EB4-8805-2DF7559B78FC}"/>
              </a:ext>
            </a:extLst>
          </p:cNvPr>
          <p:cNvSpPr txBox="1"/>
          <p:nvPr/>
        </p:nvSpPr>
        <p:spPr>
          <a:xfrm>
            <a:off x="2980219" y="5036266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𝜽</a:t>
            </a:r>
            <a:r>
              <a:rPr lang="en-US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8E416D8-EB92-4E6B-1DC1-FE55615DA771}"/>
                  </a:ext>
                </a:extLst>
              </p:cNvPr>
              <p:cNvSpPr txBox="1"/>
              <p:nvPr/>
            </p:nvSpPr>
            <p:spPr>
              <a:xfrm>
                <a:off x="3549423" y="5457090"/>
                <a:ext cx="29046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8E416D8-EB92-4E6B-1DC1-FE55615DA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423" y="5457090"/>
                <a:ext cx="2904641" cy="276999"/>
              </a:xfrm>
              <a:prstGeom prst="rect">
                <a:avLst/>
              </a:prstGeom>
              <a:blipFill>
                <a:blip r:embed="rId2"/>
                <a:stretch>
                  <a:fillRect l="-1739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2B41EC9-2050-EFE0-D207-557AC660F09D}"/>
                  </a:ext>
                </a:extLst>
              </p:cNvPr>
              <p:cNvSpPr txBox="1"/>
              <p:nvPr/>
            </p:nvSpPr>
            <p:spPr>
              <a:xfrm>
                <a:off x="3959284" y="5900853"/>
                <a:ext cx="2111027" cy="589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2B41EC9-2050-EFE0-D207-557AC660F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284" y="5900853"/>
                <a:ext cx="2111027" cy="589585"/>
              </a:xfrm>
              <a:prstGeom prst="rect">
                <a:avLst/>
              </a:prstGeom>
              <a:blipFill>
                <a:blip r:embed="rId3"/>
                <a:stretch>
                  <a:fillRect r="-1190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D2BA9AD4-19A5-0429-A3A2-C4121C13EB55}"/>
              </a:ext>
            </a:extLst>
          </p:cNvPr>
          <p:cNvSpPr txBox="1"/>
          <p:nvPr/>
        </p:nvSpPr>
        <p:spPr>
          <a:xfrm>
            <a:off x="3272195" y="4432720"/>
            <a:ext cx="33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584F4565-E42C-804D-2EB0-58A4DB88C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822" y="365125"/>
            <a:ext cx="5715000" cy="367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555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DC2F6-9899-9DFD-50C1-F81CBF7EA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7244B-FB65-BCF3-0B4D-F47C758BD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Stereo Vision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E89093-F431-A722-A002-3F799AF61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247" y="1876425"/>
            <a:ext cx="8890000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7A6A042-AAD1-03C9-D13B-232279DD5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247" y="4454525"/>
            <a:ext cx="88900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-Right Arrow 2">
            <a:extLst>
              <a:ext uri="{FF2B5EF4-FFF2-40B4-BE49-F238E27FC236}">
                <a16:creationId xmlns:a16="http://schemas.microsoft.com/office/drawing/2014/main" id="{17F671B2-907D-B882-D5DF-5F40FB1791F3}"/>
              </a:ext>
            </a:extLst>
          </p:cNvPr>
          <p:cNvSpPr/>
          <p:nvPr/>
        </p:nvSpPr>
        <p:spPr>
          <a:xfrm>
            <a:off x="4888652" y="4672990"/>
            <a:ext cx="1857375" cy="328613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9CE7F40-13FD-0CAB-3604-743916E9ACA4}"/>
                  </a:ext>
                </a:extLst>
              </p:cNvPr>
              <p:cNvSpPr txBox="1"/>
              <p:nvPr/>
            </p:nvSpPr>
            <p:spPr>
              <a:xfrm>
                <a:off x="6438014" y="623885"/>
                <a:ext cx="3753207" cy="5863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𝑆𝐴𝐷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9CE7F40-13FD-0CAB-3604-743916E9A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8014" y="623885"/>
                <a:ext cx="3753207" cy="586314"/>
              </a:xfrm>
              <a:prstGeom prst="rect">
                <a:avLst/>
              </a:prstGeom>
              <a:blipFill>
                <a:blip r:embed="rId4"/>
                <a:stretch>
                  <a:fillRect l="-2020" t="-120833" r="-673" b="-20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0482D8-DF52-A8C9-6A43-6652294A7511}"/>
              </a:ext>
            </a:extLst>
          </p:cNvPr>
          <p:cNvCxnSpPr/>
          <p:nvPr/>
        </p:nvCxnSpPr>
        <p:spPr>
          <a:xfrm flipV="1">
            <a:off x="4082902" y="3040912"/>
            <a:ext cx="1499191" cy="1818167"/>
          </a:xfrm>
          <a:prstGeom prst="straightConnector1">
            <a:avLst/>
          </a:prstGeom>
          <a:ln w="53975">
            <a:solidFill>
              <a:srgbClr val="92D05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B317B08-7922-2164-D730-4E15E088820E}"/>
              </a:ext>
            </a:extLst>
          </p:cNvPr>
          <p:cNvSpPr txBox="1"/>
          <p:nvPr/>
        </p:nvSpPr>
        <p:spPr>
          <a:xfrm>
            <a:off x="4913459" y="3942669"/>
            <a:ext cx="402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Minimum SAD </a:t>
            </a:r>
            <a:r>
              <a:rPr lang="en-US" dirty="0">
                <a:sym typeface="Wingdings" pitchFamily="2" charset="2"/>
              </a:rPr>
              <a:t> corresponding block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755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A0453-EBDA-4D94-03DC-1B022EDA8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FA60038-55FF-7EB5-D8FE-3D7937493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844" y="2084688"/>
            <a:ext cx="4709156" cy="420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F1F844B-0C10-31B1-989F-650BD7957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2900364"/>
            <a:ext cx="3430901" cy="285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FAECF2F-973C-7253-EE0B-B25F30E63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439" y="2900363"/>
            <a:ext cx="3430902" cy="285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863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E1BF1-0C00-C5DE-C8FF-3921A3638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75" y="393404"/>
            <a:ext cx="10515600" cy="5911149"/>
          </a:xfrm>
        </p:spPr>
        <p:txBody>
          <a:bodyPr>
            <a:normAutofit fontScale="62500" lnSpcReduction="20000"/>
          </a:bodyPr>
          <a:lstStyle/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minDisparity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: Minimum disparity value. Normally we expect 0 here but it’s sometimes required when the rectification algorithm shifts the image.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numDisparities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: Max disparity value. Has to be greater than zero. Defines the disparity boundary.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blockSize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: Block size for the matching blocks. Recommended is [3–11] and an odd number is recommended since odd-sized blocks have a center.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P1 &amp; P2: Responsible for smoother images. The rule is P2&gt;P1.</a:t>
            </a:r>
          </a:p>
          <a:p>
            <a:pPr lvl="1">
              <a:lnSpc>
                <a:spcPts val="2400"/>
              </a:lnSpc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P1 – penalty for neighboring pixels</a:t>
            </a:r>
          </a:p>
          <a:p>
            <a:pPr lvl="1">
              <a:lnSpc>
                <a:spcPts val="2400"/>
              </a:lnSpc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P2 – penalty for further neighbors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disp12MaxDiff: Maximum pixel difference (in pixels) for the disparity calculation.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preFilterCap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: A value to be used before the filtering. Before the block matching, a derivative of the image x-axis is calculated and used to check the boundary [-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prefiltercap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,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prefiltercap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]. 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uniquenessRatio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: After the cost function calculation, this value used to compare. Suggested value range [5–15].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speckleWindowSize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: Filter to remove big values and get a smoother image. Suggested value range [50–200].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speckleRange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: Used to check disparity differences with the neighbors to get a smooth image.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873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sparity">
            <a:extLst>
              <a:ext uri="{FF2B5EF4-FFF2-40B4-BE49-F238E27FC236}">
                <a16:creationId xmlns:a16="http://schemas.microsoft.com/office/drawing/2014/main" id="{75E0B69A-CC44-9D6B-F395-9D678C792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693" y="271718"/>
            <a:ext cx="2705318" cy="196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B7F9B44-5C9A-7A0A-CC3C-140D9B33C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Stereo Vision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D2BD9F-F934-A1B9-A25F-8616E4EF1CE5}"/>
              </a:ext>
            </a:extLst>
          </p:cNvPr>
          <p:cNvSpPr txBox="1"/>
          <p:nvPr/>
        </p:nvSpPr>
        <p:spPr>
          <a:xfrm>
            <a:off x="278559" y="2065097"/>
            <a:ext cx="248330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fx</a:t>
            </a:r>
            <a:r>
              <a:rPr lang="en-US" dirty="0"/>
              <a:t> : focal length in x</a:t>
            </a:r>
          </a:p>
          <a:p>
            <a:r>
              <a:rPr lang="en-US" dirty="0" err="1"/>
              <a:t>fy</a:t>
            </a:r>
            <a:r>
              <a:rPr lang="en-US" dirty="0"/>
              <a:t> : focal length in y</a:t>
            </a:r>
          </a:p>
          <a:p>
            <a:endParaRPr lang="en-US" dirty="0"/>
          </a:p>
          <a:p>
            <a:r>
              <a:rPr lang="en-US" dirty="0"/>
              <a:t>Ox:  Origin of image in x</a:t>
            </a:r>
          </a:p>
          <a:p>
            <a:r>
              <a:rPr lang="en-US" dirty="0"/>
              <a:t>Oy:  Origin of image in y</a:t>
            </a:r>
          </a:p>
          <a:p>
            <a:endParaRPr lang="en-US" dirty="0"/>
          </a:p>
          <a:p>
            <a:r>
              <a:rPr lang="en-US" dirty="0"/>
              <a:t>[U,V]:  Point in image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625140-607D-D025-4107-67FE6981FA21}"/>
              </a:ext>
            </a:extLst>
          </p:cNvPr>
          <p:cNvSpPr txBox="1"/>
          <p:nvPr/>
        </p:nvSpPr>
        <p:spPr>
          <a:xfrm>
            <a:off x="3018319" y="2065097"/>
            <a:ext cx="252761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fx</a:t>
            </a:r>
            <a:r>
              <a:rPr lang="en-US" dirty="0"/>
              <a:t>' : focal length in x</a:t>
            </a:r>
          </a:p>
          <a:p>
            <a:r>
              <a:rPr lang="en-US" dirty="0" err="1"/>
              <a:t>fy</a:t>
            </a:r>
            <a:r>
              <a:rPr lang="en-US" dirty="0"/>
              <a:t> ‘: focal length in y</a:t>
            </a:r>
          </a:p>
          <a:p>
            <a:endParaRPr lang="en-US" dirty="0"/>
          </a:p>
          <a:p>
            <a:r>
              <a:rPr lang="en-US" dirty="0"/>
              <a:t>Ox’:  Origin of image in x</a:t>
            </a:r>
          </a:p>
          <a:p>
            <a:r>
              <a:rPr lang="en-US" dirty="0"/>
              <a:t>Oy’:  Origin of image in y</a:t>
            </a:r>
          </a:p>
          <a:p>
            <a:endParaRPr lang="en-US" dirty="0"/>
          </a:p>
          <a:p>
            <a:r>
              <a:rPr lang="en-US" dirty="0"/>
              <a:t>[U’,V’]:  Point in image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BD6C0F-3142-173F-98F6-B87A9D3CD084}"/>
              </a:ext>
            </a:extLst>
          </p:cNvPr>
          <p:cNvSpPr txBox="1"/>
          <p:nvPr/>
        </p:nvSpPr>
        <p:spPr>
          <a:xfrm>
            <a:off x="2912380" y="1690688"/>
            <a:ext cx="184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Camera 2 (right)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D07ED4-1E90-3A72-B119-4DECEB0CCB61}"/>
              </a:ext>
            </a:extLst>
          </p:cNvPr>
          <p:cNvSpPr txBox="1"/>
          <p:nvPr/>
        </p:nvSpPr>
        <p:spPr>
          <a:xfrm>
            <a:off x="334069" y="1720808"/>
            <a:ext cx="1721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Camera 1 (left)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5E1D7F-849B-CB9D-F9DE-2B0E7F802204}"/>
                  </a:ext>
                </a:extLst>
              </p:cNvPr>
              <p:cNvSpPr txBox="1"/>
              <p:nvPr/>
            </p:nvSpPr>
            <p:spPr>
              <a:xfrm>
                <a:off x="334069" y="5186248"/>
                <a:ext cx="1626920" cy="472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5E1D7F-849B-CB9D-F9DE-2B0E7F802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69" y="5186248"/>
                <a:ext cx="1626920" cy="472565"/>
              </a:xfrm>
              <a:prstGeom prst="rect">
                <a:avLst/>
              </a:prstGeom>
              <a:blipFill>
                <a:blip r:embed="rId3"/>
                <a:stretch>
                  <a:fillRect l="-310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3F8E3A-DC30-7A80-FB92-9049F1B882A9}"/>
                  </a:ext>
                </a:extLst>
              </p:cNvPr>
              <p:cNvSpPr txBox="1"/>
              <p:nvPr/>
            </p:nvSpPr>
            <p:spPr>
              <a:xfrm>
                <a:off x="334069" y="5766819"/>
                <a:ext cx="1698222" cy="472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3F8E3A-DC30-7A80-FB92-9049F1B88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69" y="5766819"/>
                <a:ext cx="1698222" cy="472502"/>
              </a:xfrm>
              <a:prstGeom prst="rect">
                <a:avLst/>
              </a:prstGeom>
              <a:blipFill>
                <a:blip r:embed="rId4"/>
                <a:stretch>
                  <a:fillRect l="-1493" t="-2632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141CED1-AA66-8E07-8994-6DDE672D4A45}"/>
              </a:ext>
            </a:extLst>
          </p:cNvPr>
          <p:cNvSpPr txBox="1"/>
          <p:nvPr/>
        </p:nvSpPr>
        <p:spPr>
          <a:xfrm>
            <a:off x="3032533" y="4294069"/>
            <a:ext cx="418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 - displacement of cameras (in x plane)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BCD28C-03EF-5C8D-F261-72D24D7E21D3}"/>
                  </a:ext>
                </a:extLst>
              </p:cNvPr>
              <p:cNvSpPr txBox="1"/>
              <p:nvPr/>
            </p:nvSpPr>
            <p:spPr>
              <a:xfrm>
                <a:off x="2805775" y="5167312"/>
                <a:ext cx="2338461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BCD28C-03EF-5C8D-F261-72D24D7E2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775" y="5167312"/>
                <a:ext cx="2338461" cy="535724"/>
              </a:xfrm>
              <a:prstGeom prst="rect">
                <a:avLst/>
              </a:prstGeom>
              <a:blipFill>
                <a:blip r:embed="rId5"/>
                <a:stretch>
                  <a:fillRect l="-2151" t="-2326" r="-2151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713CA70-2A6C-DDCB-2EFB-AA0A106A565C}"/>
                  </a:ext>
                </a:extLst>
              </p:cNvPr>
              <p:cNvSpPr txBox="1"/>
              <p:nvPr/>
            </p:nvSpPr>
            <p:spPr>
              <a:xfrm>
                <a:off x="2876842" y="5870181"/>
                <a:ext cx="1739002" cy="3691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′∗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’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713CA70-2A6C-DDCB-2EFB-AA0A106A5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842" y="5870181"/>
                <a:ext cx="1739002" cy="369140"/>
              </a:xfrm>
              <a:prstGeom prst="rect">
                <a:avLst/>
              </a:prstGeom>
              <a:blipFill>
                <a:blip r:embed="rId6"/>
                <a:stretch>
                  <a:fillRect l="-5072" t="-10000" r="-7246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51C1AB8-5F45-0729-6AFC-3E14E5AB161E}"/>
                  </a:ext>
                </a:extLst>
              </p:cNvPr>
              <p:cNvSpPr txBox="1"/>
              <p:nvPr/>
            </p:nvSpPr>
            <p:spPr>
              <a:xfrm>
                <a:off x="5873729" y="5591931"/>
                <a:ext cx="1543243" cy="556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𝑂𝑥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𝐹𝑥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den>
                        </m:f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51C1AB8-5F45-0729-6AFC-3E14E5AB1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729" y="5591931"/>
                <a:ext cx="1543243" cy="556499"/>
              </a:xfrm>
              <a:prstGeom prst="rect">
                <a:avLst/>
              </a:prstGeom>
              <a:blipFill>
                <a:blip r:embed="rId7"/>
                <a:stretch>
                  <a:fillRect l="-4878" t="-222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530" name="Picture 2" descr="Canon EOS R5 Mirrorless Digital Camera ...">
            <a:extLst>
              <a:ext uri="{FF2B5EF4-FFF2-40B4-BE49-F238E27FC236}">
                <a16:creationId xmlns:a16="http://schemas.microsoft.com/office/drawing/2014/main" id="{DCF69E19-4E7D-7CA5-5E67-A2E258C4C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391744" y="3175182"/>
            <a:ext cx="1203526" cy="80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anon EOS R5 Mirrorless Digital Camera ...">
            <a:extLst>
              <a:ext uri="{FF2B5EF4-FFF2-40B4-BE49-F238E27FC236}">
                <a16:creationId xmlns:a16="http://schemas.microsoft.com/office/drawing/2014/main" id="{519F3149-6FCC-EB50-3EA7-73B8617C7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927468" y="3175183"/>
            <a:ext cx="1203526" cy="80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Left-Right Arrow 18">
            <a:extLst>
              <a:ext uri="{FF2B5EF4-FFF2-40B4-BE49-F238E27FC236}">
                <a16:creationId xmlns:a16="http://schemas.microsoft.com/office/drawing/2014/main" id="{C2900DBC-030F-3571-5987-EA069D2FEAFE}"/>
              </a:ext>
            </a:extLst>
          </p:cNvPr>
          <p:cNvSpPr/>
          <p:nvPr/>
        </p:nvSpPr>
        <p:spPr>
          <a:xfrm>
            <a:off x="7853455" y="3071351"/>
            <a:ext cx="1483629" cy="54501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535633-2DC0-722A-44F1-637D963ED6BA}"/>
              </a:ext>
            </a:extLst>
          </p:cNvPr>
          <p:cNvSpPr txBox="1"/>
          <p:nvPr/>
        </p:nvSpPr>
        <p:spPr>
          <a:xfrm>
            <a:off x="8536880" y="2702019"/>
            <a:ext cx="390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063DFF-F302-87DC-0B1A-F7AC1FEA493A}"/>
              </a:ext>
            </a:extLst>
          </p:cNvPr>
          <p:cNvSpPr txBox="1"/>
          <p:nvPr/>
        </p:nvSpPr>
        <p:spPr>
          <a:xfrm>
            <a:off x="7495360" y="2702019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(0,0)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0B453D-A740-E6C7-29DB-E4DF5EB962A6}"/>
              </a:ext>
            </a:extLst>
          </p:cNvPr>
          <p:cNvSpPr txBox="1"/>
          <p:nvPr/>
        </p:nvSpPr>
        <p:spPr>
          <a:xfrm>
            <a:off x="9043650" y="2698269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(b,0)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021894B-EF43-E8FB-E672-E39A6CF86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2174" y="4391716"/>
            <a:ext cx="3151739" cy="210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693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D02C3-697E-28EF-3C46-11B134B3C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6164B02D-03D8-8163-9B43-7D8A707C99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911" y="1690688"/>
            <a:ext cx="8010155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030DAD-F8F3-3333-6DB9-41DA46743A26}"/>
              </a:ext>
            </a:extLst>
          </p:cNvPr>
          <p:cNvSpPr txBox="1"/>
          <p:nvPr/>
        </p:nvSpPr>
        <p:spPr>
          <a:xfrm>
            <a:off x="1917383" y="6311900"/>
            <a:ext cx="60979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learnopencv.com</a:t>
            </a:r>
            <a:r>
              <a:rPr lang="en-US" dirty="0"/>
              <a:t>/depth-perception-using-stereo-camera-python-c/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5AF31C-BCA4-2537-DAB6-363B34BC5849}"/>
                  </a:ext>
                </a:extLst>
              </p:cNvPr>
              <p:cNvSpPr txBox="1"/>
              <p:nvPr/>
            </p:nvSpPr>
            <p:spPr>
              <a:xfrm>
                <a:off x="8663622" y="3429000"/>
                <a:ext cx="2218621" cy="5501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𝑂𝑥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𝐹𝑥</m:t>
                                </m:r>
                              </m:den>
                            </m:f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den>
                            </m:f>
                          </m:den>
                        </m:f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5AF31C-BCA4-2537-DAB6-363B34BC5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3622" y="3429000"/>
                <a:ext cx="2218621" cy="550151"/>
              </a:xfrm>
              <a:prstGeom prst="rect">
                <a:avLst/>
              </a:prstGeom>
              <a:blipFill>
                <a:blip r:embed="rId3"/>
                <a:stretch>
                  <a:fillRect l="-4000" t="-454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8731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74BB4-93AA-2E6D-AE5D-AC7A32F58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Illumination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99CF31D-DBBA-9C78-F05C-AE01FA1BA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524" y="1690688"/>
            <a:ext cx="5541413" cy="480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0695AA-531B-59DF-E815-2742B2A35BF6}"/>
              </a:ext>
            </a:extLst>
          </p:cNvPr>
          <p:cNvSpPr txBox="1"/>
          <p:nvPr/>
        </p:nvSpPr>
        <p:spPr>
          <a:xfrm>
            <a:off x="443063" y="1690688"/>
            <a:ext cx="539893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1.  Stereo vision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If you use two cameras, you can compute the distance/disparity between corresponding dots in the two image </a:t>
            </a:r>
          </a:p>
          <a:p>
            <a:endParaRPr lang="en-US" dirty="0"/>
          </a:p>
          <a:p>
            <a:r>
              <a:rPr lang="en-US" b="1" dirty="0"/>
              <a:t>Option 2. One Camera/Shift phase of 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Changing the spatial phase of the illumination is the same as moving the source of the illumination.  Thus, creating virtual offset patterns.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Option 3.  Both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Here is an example (with code) for doing this yourself</a:t>
            </a:r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https://www.instructables.com/DIY-3D-scanner-based-on-structured-light-and-stere/</a:t>
            </a:r>
            <a:endParaRPr lang="en-US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17512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78C90-0B67-DFE2-74AE-337855102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4CFD3CC-82F8-920B-81E6-8C4E587E2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2124795"/>
            <a:ext cx="5665032" cy="436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1330D6F-2BD2-FA8D-BA56-A27DBDE29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494" y="1409334"/>
            <a:ext cx="5962743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A1A63F6-71A3-0064-C4A1-351BD658A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Structured Illumination</a:t>
            </a:r>
          </a:p>
        </p:txBody>
      </p:sp>
    </p:spTree>
    <p:extLst>
      <p:ext uri="{BB962C8B-B14F-4D97-AF65-F5344CB8AC3E}">
        <p14:creationId xmlns:p14="http://schemas.microsoft.com/office/powerpoint/2010/main" val="1328683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FDE7E-EAF3-75E9-2AC9-543E87576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8A6D7-EA99-C4B1-81EE-8F63A8FCA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Prospective-n-Point (PnP)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BAF6C0EA-F3BD-25C4-6C6F-3EFCBC312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02" y="2367750"/>
            <a:ext cx="5127098" cy="358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89CB1FE-C4E8-52F2-9EA8-2D73ABE0D71A}"/>
                  </a:ext>
                </a:extLst>
              </p:cNvPr>
              <p:cNvSpPr txBox="1"/>
              <p:nvPr/>
            </p:nvSpPr>
            <p:spPr>
              <a:xfrm>
                <a:off x="6966123" y="1690688"/>
                <a:ext cx="3445430" cy="1088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*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89CB1FE-C4E8-52F2-9EA8-2D73ABE0D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123" y="1690688"/>
                <a:ext cx="3445430" cy="1088631"/>
              </a:xfrm>
              <a:prstGeom prst="rect">
                <a:avLst/>
              </a:prstGeom>
              <a:blipFill>
                <a:blip r:embed="rId3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05E6E8-7900-4DE9-111A-2E9ED6ED698D}"/>
                  </a:ext>
                </a:extLst>
              </p:cNvPr>
              <p:cNvSpPr txBox="1"/>
              <p:nvPr/>
            </p:nvSpPr>
            <p:spPr>
              <a:xfrm>
                <a:off x="5767987" y="3580600"/>
                <a:ext cx="6098018" cy="11632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𝑖𝑑𝑒𝑎𝑙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𝑖𝑑𝑒𝑎𝑙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05E6E8-7900-4DE9-111A-2E9ED6ED6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987" y="3580600"/>
                <a:ext cx="6098018" cy="11632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6251D60-5E9A-5D02-325C-2E51637B2B6E}"/>
              </a:ext>
            </a:extLst>
          </p:cNvPr>
          <p:cNvSpPr txBox="1"/>
          <p:nvPr/>
        </p:nvSpPr>
        <p:spPr>
          <a:xfrm>
            <a:off x="8222043" y="3176239"/>
            <a:ext cx="21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3D to 2D projection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2E0576-E4FD-C5DE-BE7A-0F598E61F175}"/>
                  </a:ext>
                </a:extLst>
              </p:cNvPr>
              <p:cNvSpPr txBox="1"/>
              <p:nvPr/>
            </p:nvSpPr>
            <p:spPr>
              <a:xfrm>
                <a:off x="6093982" y="5435483"/>
                <a:ext cx="6098018" cy="8844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𝑖𝑑𝑒𝑎𝑙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𝑖𝑑𝑒𝑎𝑙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2E0576-E4FD-C5DE-BE7A-0F598E61F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3982" y="5435483"/>
                <a:ext cx="6098018" cy="884473"/>
              </a:xfrm>
              <a:prstGeom prst="rect">
                <a:avLst/>
              </a:prstGeom>
              <a:blipFill>
                <a:blip r:embed="rId5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CB8A910-FDA3-27AE-F67F-4DC19242BE7D}"/>
              </a:ext>
            </a:extLst>
          </p:cNvPr>
          <p:cNvSpPr txBox="1"/>
          <p:nvPr/>
        </p:nvSpPr>
        <p:spPr>
          <a:xfrm>
            <a:off x="8095884" y="4951962"/>
            <a:ext cx="3324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Intrinsic Camera distortion (K)</a:t>
            </a:r>
          </a:p>
        </p:txBody>
      </p:sp>
    </p:spTree>
    <p:extLst>
      <p:ext uri="{BB962C8B-B14F-4D97-AF65-F5344CB8AC3E}">
        <p14:creationId xmlns:p14="http://schemas.microsoft.com/office/powerpoint/2010/main" val="2893133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7B60C-19DB-9EF9-628B-57276271F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LIDAR (</a:t>
            </a:r>
            <a:r>
              <a:rPr lang="en-US" dirty="0" err="1"/>
              <a:t>ToF</a:t>
            </a:r>
            <a:r>
              <a:rPr lang="en-US" dirty="0"/>
              <a:t>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4B270BA-9557-C366-7084-D5556600A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69" y="3506818"/>
            <a:ext cx="7416954" cy="335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FA2016-F675-415B-AE99-17D6A8FDC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455" y="287307"/>
            <a:ext cx="4743083" cy="314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407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BA010-B906-2E64-5AB0-63613F1FC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Monocular depth estimation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740D71B-8BE5-497A-06B4-6A4EAB07A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MiDAS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https://github.com/isl-org/MiDaS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/>
            <a:r>
              <a:rPr 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Ranftl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R.,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Lasinger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K., Hafner, D., Schindler, K., &amp;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Koltun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V. (2020). Towards robust monocular depth estimation: Mixing datasets for zero-shot cross-dataset transfer. 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IEEE transactions on pattern analysis and machine intelligence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44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(3), 1623-1637.</a:t>
            </a:r>
          </a:p>
          <a:p>
            <a:pPr lvl="1"/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MIT License</a:t>
            </a:r>
          </a:p>
          <a:p>
            <a:pPr lvl="1"/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Fastest</a:t>
            </a:r>
          </a:p>
          <a:p>
            <a:pPr lvl="1"/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Qualitative.  Depth order (but not quantitative distances)</a:t>
            </a:r>
          </a:p>
          <a:p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ZoeDepth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https://github.com/isl-org/ZoeDepth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Bhat, S. F.,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Birkl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R.,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Wofk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D., Wonka, P., &amp; Müller, M. (2023).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Zoedepth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Zero-shot transfer by combining relative and metric depth. </a:t>
            </a:r>
            <a:r>
              <a:rPr lang="en-US" sz="16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preprint arXiv:2302.12288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MIT License</a:t>
            </a:r>
          </a:p>
          <a:p>
            <a:pPr lvl="1"/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 4x slower than </a:t>
            </a:r>
            <a:r>
              <a:rPr lang="en-US" sz="16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MiDAS</a:t>
            </a:r>
            <a:endParaRPr lang="en-US" sz="1600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Depth estimation in quantitative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Marigold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https://github.com/prs-eth/Marigold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Ke, B., Obukhov, A., Huang, S., Metzger, N.,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Daudt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R. C., &amp; Schindler, K. (2024). Repurposing diffusion-based image generators for monocular depth estimation. In 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Proceedings of the IEEE/CVF Conference on Computer Vision and Pattern Recognition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(pp. 9492-9502).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Apache License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~ 200x slower than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MiDAS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PatchFusion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https://github.com/zhyever/PatchFusion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Li, Z., Bhat, S. F., &amp; Wonka, P. (2024).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Patchfusion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An end-to-end tile-based framework for high-resolution monocular metric depth estimation. In 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Proceedings of the IEEE/CVF Conference on Computer Vision and Pattern Recognition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(pp. 10016-10025).</a:t>
            </a:r>
          </a:p>
          <a:p>
            <a:pPr lvl="1"/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 License</a:t>
            </a:r>
          </a:p>
          <a:p>
            <a:pPr lvl="1"/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 400x slower than </a:t>
            </a:r>
            <a:r>
              <a:rPr lang="en-US" sz="16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MiDAS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441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7EE6D-C035-B5D4-36DF-65C467E8E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CB5EB-A14E-CD09-7591-B3DE23810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MiDAS</a:t>
            </a:r>
            <a:endParaRPr lang="en-US" dirty="0"/>
          </a:p>
        </p:txBody>
      </p:sp>
      <p:pic>
        <p:nvPicPr>
          <p:cNvPr id="5" name="Picture 4" descr="A list of movies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1B4DECD5-0CF4-0CB1-65DC-6F9C35FFA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700" y="1772705"/>
            <a:ext cx="3798435" cy="49402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23A928-251B-AA4E-1A4F-F3310E23A841}"/>
              </a:ext>
            </a:extLst>
          </p:cNvPr>
          <p:cNvSpPr txBox="1"/>
          <p:nvPr/>
        </p:nvSpPr>
        <p:spPr>
          <a:xfrm>
            <a:off x="993123" y="2543364"/>
            <a:ext cx="63413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Deep Learning based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ResNET</a:t>
            </a:r>
            <a:r>
              <a:rPr lang="en-US" dirty="0"/>
              <a:t> based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Trained on movies available in both 3D and standard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8" name="Picture 7" descr="A collage of images of people and animals&#10;&#10;Description automatically generated">
            <a:extLst>
              <a:ext uri="{FF2B5EF4-FFF2-40B4-BE49-F238E27FC236}">
                <a16:creationId xmlns:a16="http://schemas.microsoft.com/office/drawing/2014/main" id="{A6FEFEAE-994A-6412-D2EC-4A25D8431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221" y="3676277"/>
            <a:ext cx="4540754" cy="286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93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3610DB02-5956-FF4C-DFA6-EE7376D0A35F}"/>
              </a:ext>
            </a:extLst>
          </p:cNvPr>
          <p:cNvSpPr/>
          <p:nvPr/>
        </p:nvSpPr>
        <p:spPr>
          <a:xfrm rot="5400000">
            <a:off x="5972316" y="3535043"/>
            <a:ext cx="756097" cy="6329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A65DA3-BE38-1193-AF00-799FADD63958}"/>
                  </a:ext>
                </a:extLst>
              </p:cNvPr>
              <p:cNvSpPr txBox="1"/>
              <p:nvPr/>
            </p:nvSpPr>
            <p:spPr>
              <a:xfrm>
                <a:off x="2342874" y="937380"/>
                <a:ext cx="209512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A65DA3-BE38-1193-AF00-799FADD63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74" y="937380"/>
                <a:ext cx="2095125" cy="430887"/>
              </a:xfrm>
              <a:prstGeom prst="rect">
                <a:avLst/>
              </a:prstGeom>
              <a:blipFill>
                <a:blip r:embed="rId2"/>
                <a:stretch>
                  <a:fillRect l="-602" r="-241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6EEC8C-C0CD-CFEB-8497-49BD1C1EBB22}"/>
                  </a:ext>
                </a:extLst>
              </p:cNvPr>
              <p:cNvSpPr txBox="1"/>
              <p:nvPr/>
            </p:nvSpPr>
            <p:spPr>
              <a:xfrm>
                <a:off x="341427" y="1769346"/>
                <a:ext cx="6098018" cy="8844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𝑖𝑑𝑒𝑎𝑙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𝑖𝑑𝑒𝑎𝑙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6EEC8C-C0CD-CFEB-8497-49BD1C1EB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27" y="1769346"/>
                <a:ext cx="6098018" cy="884473"/>
              </a:xfrm>
              <a:prstGeom prst="rect">
                <a:avLst/>
              </a:prstGeom>
              <a:blipFill>
                <a:blip r:embed="rId3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E42433-798B-90BF-D767-0100339850C1}"/>
                  </a:ext>
                </a:extLst>
              </p:cNvPr>
              <p:cNvSpPr txBox="1"/>
              <p:nvPr/>
            </p:nvSpPr>
            <p:spPr>
              <a:xfrm>
                <a:off x="2363105" y="2998113"/>
                <a:ext cx="20546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2800" i="1" baseline="-2500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E42433-798B-90BF-D767-010033985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105" y="2998113"/>
                <a:ext cx="2054665" cy="430887"/>
              </a:xfrm>
              <a:prstGeom prst="rect">
                <a:avLst/>
              </a:prstGeom>
              <a:blipFill>
                <a:blip r:embed="rId4"/>
                <a:stretch>
                  <a:fillRect l="-3704" t="-2857" r="-432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051C626-3848-E7D9-7B72-A6E81A21A722}"/>
              </a:ext>
            </a:extLst>
          </p:cNvPr>
          <p:cNvSpPr txBox="1"/>
          <p:nvPr/>
        </p:nvSpPr>
        <p:spPr>
          <a:xfrm>
            <a:off x="93211" y="377642"/>
            <a:ext cx="2152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Measured position (imperfect)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E4111D-05E8-633D-B51D-E8D8A659B447}"/>
              </a:ext>
            </a:extLst>
          </p:cNvPr>
          <p:cNvCxnSpPr>
            <a:cxnSpLocks/>
          </p:cNvCxnSpPr>
          <p:nvPr/>
        </p:nvCxnSpPr>
        <p:spPr>
          <a:xfrm>
            <a:off x="1905000" y="812800"/>
            <a:ext cx="558800" cy="2111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00B0763-D6D0-1893-BBFC-233F0886A49E}"/>
              </a:ext>
            </a:extLst>
          </p:cNvPr>
          <p:cNvSpPr txBox="1"/>
          <p:nvPr/>
        </p:nvSpPr>
        <p:spPr>
          <a:xfrm>
            <a:off x="1905000" y="4060642"/>
            <a:ext cx="2152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Measured position (corrected)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A055B46-364A-1802-B238-157019683C4F}"/>
              </a:ext>
            </a:extLst>
          </p:cNvPr>
          <p:cNvCxnSpPr>
            <a:cxnSpLocks/>
          </p:cNvCxnSpPr>
          <p:nvPr/>
        </p:nvCxnSpPr>
        <p:spPr>
          <a:xfrm flipV="1">
            <a:off x="3517900" y="3473450"/>
            <a:ext cx="444500" cy="5871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8FA382B-577A-B4C0-34E4-81CE30BFFD07}"/>
              </a:ext>
            </a:extLst>
          </p:cNvPr>
          <p:cNvCxnSpPr/>
          <p:nvPr/>
        </p:nvCxnSpPr>
        <p:spPr>
          <a:xfrm>
            <a:off x="8510954" y="1848283"/>
            <a:ext cx="0" cy="383752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ross 40">
            <a:extLst>
              <a:ext uri="{FF2B5EF4-FFF2-40B4-BE49-F238E27FC236}">
                <a16:creationId xmlns:a16="http://schemas.microsoft.com/office/drawing/2014/main" id="{7084DC0E-0F6B-D8D6-4867-E1927620F1C4}"/>
              </a:ext>
            </a:extLst>
          </p:cNvPr>
          <p:cNvSpPr/>
          <p:nvPr/>
        </p:nvSpPr>
        <p:spPr>
          <a:xfrm rot="2388853">
            <a:off x="8285870" y="2290808"/>
            <a:ext cx="450166" cy="559737"/>
          </a:xfrm>
          <a:prstGeom prst="plus">
            <a:avLst>
              <a:gd name="adj" fmla="val 35005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5EC4BD2-CBE4-E6EB-2336-8DAADE8B7B5D}"/>
              </a:ext>
            </a:extLst>
          </p:cNvPr>
          <p:cNvCxnSpPr/>
          <p:nvPr/>
        </p:nvCxnSpPr>
        <p:spPr>
          <a:xfrm>
            <a:off x="6350364" y="3862518"/>
            <a:ext cx="38276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5249A8-7B3A-52D8-3AC8-E9F9B5439227}"/>
              </a:ext>
            </a:extLst>
          </p:cNvPr>
          <p:cNvCxnSpPr>
            <a:cxnSpLocks/>
          </p:cNvCxnSpPr>
          <p:nvPr/>
        </p:nvCxnSpPr>
        <p:spPr>
          <a:xfrm flipV="1">
            <a:off x="6350364" y="1152823"/>
            <a:ext cx="4580233" cy="26986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9603032-9F02-AD69-410F-844C51E6686C}"/>
              </a:ext>
            </a:extLst>
          </p:cNvPr>
          <p:cNvSpPr txBox="1"/>
          <p:nvPr/>
        </p:nvSpPr>
        <p:spPr>
          <a:xfrm>
            <a:off x="5726524" y="4283356"/>
            <a:ext cx="983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Camera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C5F240A-FC3A-AE87-8501-A11AA57A44C9}"/>
              </a:ext>
            </a:extLst>
          </p:cNvPr>
          <p:cNvSpPr txBox="1"/>
          <p:nvPr/>
        </p:nvSpPr>
        <p:spPr>
          <a:xfrm>
            <a:off x="8737302" y="2294460"/>
            <a:ext cx="983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 in image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15DF4AB-16A0-5583-A6C4-4FD54F4B2BAD}"/>
              </a:ext>
            </a:extLst>
          </p:cNvPr>
          <p:cNvSpPr txBox="1"/>
          <p:nvPr/>
        </p:nvSpPr>
        <p:spPr>
          <a:xfrm>
            <a:off x="10041168" y="324129"/>
            <a:ext cx="1778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 position is along this vector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4A5755F-059F-5348-B66A-2C7CC0EDD6A5}"/>
              </a:ext>
            </a:extLst>
          </p:cNvPr>
          <p:cNvSpPr txBox="1"/>
          <p:nvPr/>
        </p:nvSpPr>
        <p:spPr>
          <a:xfrm>
            <a:off x="9782116" y="3967756"/>
            <a:ext cx="1778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Camera axis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8E901F-7552-E34E-0D37-BF338EB13558}"/>
              </a:ext>
            </a:extLst>
          </p:cNvPr>
          <p:cNvCxnSpPr/>
          <p:nvPr/>
        </p:nvCxnSpPr>
        <p:spPr>
          <a:xfrm>
            <a:off x="10930597" y="1368267"/>
            <a:ext cx="0" cy="24942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80922AC-FDFF-593C-DCD9-3F681836960A}"/>
              </a:ext>
            </a:extLst>
          </p:cNvPr>
          <p:cNvCxnSpPr>
            <a:cxnSpLocks/>
          </p:cNvCxnSpPr>
          <p:nvPr/>
        </p:nvCxnSpPr>
        <p:spPr>
          <a:xfrm flipV="1">
            <a:off x="6822831" y="3675776"/>
            <a:ext cx="4012313" cy="285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61B0868-08AD-0892-271E-FBDDC0B2377F}"/>
              </a:ext>
            </a:extLst>
          </p:cNvPr>
          <p:cNvSpPr txBox="1"/>
          <p:nvPr/>
        </p:nvSpPr>
        <p:spPr>
          <a:xfrm>
            <a:off x="10835144" y="2192154"/>
            <a:ext cx="568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Y</a:t>
            </a:r>
            <a:endParaRPr lang="en-US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9E29C1A-B4D6-8510-1473-FAD7A8C3DC76}"/>
              </a:ext>
            </a:extLst>
          </p:cNvPr>
          <p:cNvSpPr txBox="1"/>
          <p:nvPr/>
        </p:nvSpPr>
        <p:spPr>
          <a:xfrm>
            <a:off x="9369367" y="3242617"/>
            <a:ext cx="568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Z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F604CFB-1903-9562-6719-74086E734B35}"/>
                  </a:ext>
                </a:extLst>
              </p:cNvPr>
              <p:cNvSpPr txBox="1"/>
              <p:nvPr/>
            </p:nvSpPr>
            <p:spPr>
              <a:xfrm>
                <a:off x="9229038" y="5030585"/>
                <a:ext cx="1820370" cy="10082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3200" b="0" i="1" baseline="-25000" smtClean="0">
                              <a:latin typeface="Cambria Math" panose="02040503050406030204" pitchFamily="18" charset="0"/>
                            </a:rPr>
                            <m:t>𝑖𝑑𝑒𝑎𝑙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200" b="0" i="1" baseline="-2500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F604CFB-1903-9562-6719-74086E734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9038" y="5030585"/>
                <a:ext cx="1820370" cy="1008289"/>
              </a:xfrm>
              <a:prstGeom prst="rect">
                <a:avLst/>
              </a:prstGeom>
              <a:blipFill>
                <a:blip r:embed="rId5"/>
                <a:stretch>
                  <a:fillRect l="-2759" t="-1250" r="-4138" b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FA3B40A3-04D1-5B2B-CB05-45307F95FE04}"/>
              </a:ext>
            </a:extLst>
          </p:cNvPr>
          <p:cNvSpPr txBox="1"/>
          <p:nvPr/>
        </p:nvSpPr>
        <p:spPr>
          <a:xfrm>
            <a:off x="7343136" y="3914024"/>
            <a:ext cx="661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f</a:t>
            </a:r>
            <a:r>
              <a:rPr lang="en-US" sz="2800" baseline="-25000" dirty="0" err="1"/>
              <a:t>y</a:t>
            </a:r>
            <a:endParaRPr lang="en-US" sz="2800" baseline="-25000" dirty="0"/>
          </a:p>
        </p:txBody>
      </p:sp>
    </p:spTree>
    <p:extLst>
      <p:ext uri="{BB962C8B-B14F-4D97-AF65-F5344CB8AC3E}">
        <p14:creationId xmlns:p14="http://schemas.microsoft.com/office/powerpoint/2010/main" val="2601477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388D5-55FE-15E8-EA6F-2A1ECB249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8C1E0346-A349-A774-731A-C8F34680F378}"/>
              </a:ext>
            </a:extLst>
          </p:cNvPr>
          <p:cNvSpPr/>
          <p:nvPr/>
        </p:nvSpPr>
        <p:spPr>
          <a:xfrm rot="5400000">
            <a:off x="248290" y="3380298"/>
            <a:ext cx="756097" cy="6329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837826A-3481-E9D2-C825-3A8988973EB1}"/>
              </a:ext>
            </a:extLst>
          </p:cNvPr>
          <p:cNvCxnSpPr/>
          <p:nvPr/>
        </p:nvCxnSpPr>
        <p:spPr>
          <a:xfrm>
            <a:off x="2786928" y="1693538"/>
            <a:ext cx="0" cy="383752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ross 40">
            <a:extLst>
              <a:ext uri="{FF2B5EF4-FFF2-40B4-BE49-F238E27FC236}">
                <a16:creationId xmlns:a16="http://schemas.microsoft.com/office/drawing/2014/main" id="{FF75D509-1150-8AFC-460C-0B42409C6EA2}"/>
              </a:ext>
            </a:extLst>
          </p:cNvPr>
          <p:cNvSpPr/>
          <p:nvPr/>
        </p:nvSpPr>
        <p:spPr>
          <a:xfrm rot="2388853">
            <a:off x="2561844" y="2136063"/>
            <a:ext cx="450166" cy="559737"/>
          </a:xfrm>
          <a:prstGeom prst="plus">
            <a:avLst>
              <a:gd name="adj" fmla="val 35005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5BC58F7-E45A-57DC-0A5D-6D1A036D2FB0}"/>
              </a:ext>
            </a:extLst>
          </p:cNvPr>
          <p:cNvCxnSpPr/>
          <p:nvPr/>
        </p:nvCxnSpPr>
        <p:spPr>
          <a:xfrm>
            <a:off x="626338" y="3707773"/>
            <a:ext cx="38276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18A9942-49BF-2F80-8343-8E22FA757B11}"/>
              </a:ext>
            </a:extLst>
          </p:cNvPr>
          <p:cNvCxnSpPr>
            <a:cxnSpLocks/>
          </p:cNvCxnSpPr>
          <p:nvPr/>
        </p:nvCxnSpPr>
        <p:spPr>
          <a:xfrm flipV="1">
            <a:off x="626338" y="998078"/>
            <a:ext cx="4580233" cy="26986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A5BBAD0-BEB5-188A-73AC-5C7FAB1F3C32}"/>
              </a:ext>
            </a:extLst>
          </p:cNvPr>
          <p:cNvSpPr txBox="1"/>
          <p:nvPr/>
        </p:nvSpPr>
        <p:spPr>
          <a:xfrm>
            <a:off x="2498" y="4128611"/>
            <a:ext cx="983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Camera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72FA950-EF2F-42DB-564E-FA95BE624987}"/>
              </a:ext>
            </a:extLst>
          </p:cNvPr>
          <p:cNvSpPr txBox="1"/>
          <p:nvPr/>
        </p:nvSpPr>
        <p:spPr>
          <a:xfrm>
            <a:off x="3013276" y="2139715"/>
            <a:ext cx="983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 in image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5D47F9E-62D6-DF48-8C5B-B2E90019A69C}"/>
              </a:ext>
            </a:extLst>
          </p:cNvPr>
          <p:cNvSpPr txBox="1"/>
          <p:nvPr/>
        </p:nvSpPr>
        <p:spPr>
          <a:xfrm>
            <a:off x="4317142" y="169384"/>
            <a:ext cx="1778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 position is along this vector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D088DA4-EBD3-F484-529F-DCA438D884D2}"/>
              </a:ext>
            </a:extLst>
          </p:cNvPr>
          <p:cNvSpPr txBox="1"/>
          <p:nvPr/>
        </p:nvSpPr>
        <p:spPr>
          <a:xfrm>
            <a:off x="4058090" y="3813011"/>
            <a:ext cx="1778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Camera axis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5D170BF-CAF2-6378-ED74-198288F5F00A}"/>
              </a:ext>
            </a:extLst>
          </p:cNvPr>
          <p:cNvCxnSpPr/>
          <p:nvPr/>
        </p:nvCxnSpPr>
        <p:spPr>
          <a:xfrm>
            <a:off x="5206571" y="1213522"/>
            <a:ext cx="0" cy="24942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59EA7BD-747B-B581-3A0E-9823B7D302C7}"/>
              </a:ext>
            </a:extLst>
          </p:cNvPr>
          <p:cNvCxnSpPr>
            <a:cxnSpLocks/>
          </p:cNvCxnSpPr>
          <p:nvPr/>
        </p:nvCxnSpPr>
        <p:spPr>
          <a:xfrm flipV="1">
            <a:off x="1098805" y="3521031"/>
            <a:ext cx="4012313" cy="285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8CD392A-E54A-547F-D37D-F4DE24488308}"/>
              </a:ext>
            </a:extLst>
          </p:cNvPr>
          <p:cNvSpPr txBox="1"/>
          <p:nvPr/>
        </p:nvSpPr>
        <p:spPr>
          <a:xfrm>
            <a:off x="3645341" y="3087872"/>
            <a:ext cx="568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Z</a:t>
            </a:r>
            <a:endParaRPr lang="en-US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57B14DB-9877-E626-DD6C-B90640A58F55}"/>
              </a:ext>
            </a:extLst>
          </p:cNvPr>
          <p:cNvSpPr txBox="1"/>
          <p:nvPr/>
        </p:nvSpPr>
        <p:spPr>
          <a:xfrm>
            <a:off x="1619110" y="3759279"/>
            <a:ext cx="661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f</a:t>
            </a:r>
            <a:r>
              <a:rPr lang="en-US" sz="2800" baseline="-25000" dirty="0" err="1"/>
              <a:t>y</a:t>
            </a:r>
            <a:endParaRPr lang="en-US" sz="2800" baseline="-25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B36608-94C2-52E5-9207-CE53821F48A6}"/>
              </a:ext>
            </a:extLst>
          </p:cNvPr>
          <p:cNvSpPr/>
          <p:nvPr/>
        </p:nvSpPr>
        <p:spPr>
          <a:xfrm>
            <a:off x="7633056" y="5493550"/>
            <a:ext cx="756097" cy="6329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F2CB86-DA4A-4A8A-F6A0-FEF2C57B0575}"/>
              </a:ext>
            </a:extLst>
          </p:cNvPr>
          <p:cNvCxnSpPr/>
          <p:nvPr/>
        </p:nvCxnSpPr>
        <p:spPr>
          <a:xfrm rot="16200000">
            <a:off x="7926652" y="1730654"/>
            <a:ext cx="0" cy="383752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ross 3">
            <a:extLst>
              <a:ext uri="{FF2B5EF4-FFF2-40B4-BE49-F238E27FC236}">
                <a16:creationId xmlns:a16="http://schemas.microsoft.com/office/drawing/2014/main" id="{3A5BD0F1-868A-945B-0F5B-F72850639DBD}"/>
              </a:ext>
            </a:extLst>
          </p:cNvPr>
          <p:cNvSpPr/>
          <p:nvPr/>
        </p:nvSpPr>
        <p:spPr>
          <a:xfrm rot="18588853">
            <a:off x="6505199" y="3369549"/>
            <a:ext cx="450166" cy="559737"/>
          </a:xfrm>
          <a:prstGeom prst="plus">
            <a:avLst>
              <a:gd name="adj" fmla="val 35005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AA69161-7FCE-BBAC-09E6-7DFD13EEE98F}"/>
              </a:ext>
            </a:extLst>
          </p:cNvPr>
          <p:cNvCxnSpPr/>
          <p:nvPr/>
        </p:nvCxnSpPr>
        <p:spPr>
          <a:xfrm rot="16200000">
            <a:off x="6108285" y="3896168"/>
            <a:ext cx="38276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0903210-4673-306B-99CF-FA05EB74AE4F}"/>
              </a:ext>
            </a:extLst>
          </p:cNvPr>
          <p:cNvCxnSpPr>
            <a:cxnSpLocks/>
          </p:cNvCxnSpPr>
          <p:nvPr/>
        </p:nvCxnSpPr>
        <p:spPr>
          <a:xfrm rot="16200000" flipV="1">
            <a:off x="4371650" y="2170552"/>
            <a:ext cx="4580233" cy="26986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8EC9CB5-462E-1D9B-6894-9198B7BED9A1}"/>
              </a:ext>
            </a:extLst>
          </p:cNvPr>
          <p:cNvSpPr txBox="1"/>
          <p:nvPr/>
        </p:nvSpPr>
        <p:spPr>
          <a:xfrm rot="16200000">
            <a:off x="8135891" y="5757444"/>
            <a:ext cx="983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Camera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611E88-F2F6-A3ED-AEE0-EC983A783965}"/>
              </a:ext>
            </a:extLst>
          </p:cNvPr>
          <p:cNvSpPr txBox="1"/>
          <p:nvPr/>
        </p:nvSpPr>
        <p:spPr>
          <a:xfrm>
            <a:off x="6568832" y="2764706"/>
            <a:ext cx="1315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 in image #2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F15764-E069-00B4-EE84-B645BF77EE4E}"/>
                  </a:ext>
                </a:extLst>
              </p:cNvPr>
              <p:cNvSpPr txBox="1"/>
              <p:nvPr/>
            </p:nvSpPr>
            <p:spPr>
              <a:xfrm>
                <a:off x="1177997" y="6039862"/>
                <a:ext cx="53908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𝐶𝑎𝑚𝑒𝑟𝑎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#2=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𝐶𝑎𝑚𝑒𝑟𝑎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#1+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F15764-E069-00B4-EE84-B645BF77E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997" y="6039862"/>
                <a:ext cx="5390835" cy="430887"/>
              </a:xfrm>
              <a:prstGeom prst="rect">
                <a:avLst/>
              </a:prstGeom>
              <a:blipFill>
                <a:blip r:embed="rId2"/>
                <a:stretch>
                  <a:fillRect l="-1174" t="-8571" r="-939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0CE9BB7-61B1-7062-0759-07FE857431E6}"/>
                  </a:ext>
                </a:extLst>
              </p:cNvPr>
              <p:cNvSpPr txBox="1"/>
              <p:nvPr/>
            </p:nvSpPr>
            <p:spPr>
              <a:xfrm>
                <a:off x="6096000" y="32325"/>
                <a:ext cx="6098018" cy="972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𝐶𝑎𝑚𝑒𝑟𝑎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#1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𝐶𝑎𝑚𝑒𝑟𝑎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#1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0CE9BB7-61B1-7062-0759-07FE85743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2325"/>
                <a:ext cx="6098018" cy="9727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A68E5DC-1F58-39BD-7538-4969EE48559A}"/>
                  </a:ext>
                </a:extLst>
              </p:cNvPr>
              <p:cNvSpPr txBox="1"/>
              <p:nvPr/>
            </p:nvSpPr>
            <p:spPr>
              <a:xfrm>
                <a:off x="6623695" y="1136007"/>
                <a:ext cx="6098018" cy="984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𝐶𝑎𝑚𝑒𝑟𝑎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#2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𝐶𝑎𝑚𝑒𝑟𝑎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#2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A68E5DC-1F58-39BD-7538-4969EE485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695" y="1136007"/>
                <a:ext cx="6098018" cy="9840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9380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DD442-1450-40FE-3C2A-9A5D595BB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A7CB8-5470-E0B2-BE88-013CFC4F0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coordinates</a:t>
            </a:r>
          </a:p>
        </p:txBody>
      </p:sp>
      <p:pic>
        <p:nvPicPr>
          <p:cNvPr id="4" name="Content Placeholder 4" descr="A diagram of a triangle with Great Pyramid of Giza in the background&#10;&#10;Description automatically generated">
            <a:extLst>
              <a:ext uri="{FF2B5EF4-FFF2-40B4-BE49-F238E27FC236}">
                <a16:creationId xmlns:a16="http://schemas.microsoft.com/office/drawing/2014/main" id="{F145C754-49E4-F782-65F9-A8DAC641F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984" y="1795244"/>
            <a:ext cx="6034229" cy="48738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9798DF-6270-F893-8AE5-8A52F2C3EEDA}"/>
              </a:ext>
            </a:extLst>
          </p:cNvPr>
          <p:cNvSpPr txBox="1"/>
          <p:nvPr/>
        </p:nvSpPr>
        <p:spPr>
          <a:xfrm>
            <a:off x="6392411" y="1451295"/>
            <a:ext cx="56877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Epipolar</a:t>
            </a:r>
            <a:r>
              <a:rPr lang="en-US" dirty="0"/>
              <a:t> plane is defined by the three points: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Camera Origin1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Camera Origin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3D point of interest</a:t>
            </a:r>
          </a:p>
          <a:p>
            <a:r>
              <a:rPr lang="en-US" dirty="0"/>
              <a:t>	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ABD3DB-CA4E-99BF-2BD2-C2C771037FD3}"/>
                  </a:ext>
                </a:extLst>
              </p:cNvPr>
              <p:cNvSpPr txBox="1"/>
              <p:nvPr/>
            </p:nvSpPr>
            <p:spPr>
              <a:xfrm>
                <a:off x="8381446" y="2928623"/>
                <a:ext cx="209512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ABD3DB-CA4E-99BF-2BD2-C2C771037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446" y="2928623"/>
                <a:ext cx="2095125" cy="430887"/>
              </a:xfrm>
              <a:prstGeom prst="rect">
                <a:avLst/>
              </a:prstGeom>
              <a:blipFill>
                <a:blip r:embed="rId3"/>
                <a:stretch>
                  <a:fillRect l="-602" t="-2857" r="-241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1BE23E-F21C-D756-0108-EBB60A4C7BB0}"/>
                  </a:ext>
                </a:extLst>
              </p:cNvPr>
              <p:cNvSpPr txBox="1"/>
              <p:nvPr/>
            </p:nvSpPr>
            <p:spPr>
              <a:xfrm>
                <a:off x="6392411" y="3655068"/>
                <a:ext cx="6098018" cy="8844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𝑖𝑑𝑒𝑎𝑙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𝑖𝑑𝑒𝑎𝑙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1BE23E-F21C-D756-0108-EBB60A4C7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411" y="3655068"/>
                <a:ext cx="6098018" cy="884473"/>
              </a:xfrm>
              <a:prstGeom prst="rect">
                <a:avLst/>
              </a:prstGeom>
              <a:blipFill>
                <a:blip r:embed="rId4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44F2852-66AE-8697-176E-538D87BB8687}"/>
                  </a:ext>
                </a:extLst>
              </p:cNvPr>
              <p:cNvSpPr txBox="1"/>
              <p:nvPr/>
            </p:nvSpPr>
            <p:spPr>
              <a:xfrm>
                <a:off x="8662305" y="5265986"/>
                <a:ext cx="20546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2800" i="1" baseline="-2500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44F2852-66AE-8697-176E-538D87BB8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2305" y="5265986"/>
                <a:ext cx="2054665" cy="430887"/>
              </a:xfrm>
              <a:prstGeom prst="rect">
                <a:avLst/>
              </a:prstGeom>
              <a:blipFill>
                <a:blip r:embed="rId5"/>
                <a:stretch>
                  <a:fillRect l="-4321" t="-2857" r="-4938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1560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901FF-421B-C2C9-26B8-044BC11E9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30FA2-72C8-7B6C-9FB8-53E6B46CF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coordinates</a:t>
            </a:r>
          </a:p>
        </p:txBody>
      </p:sp>
      <p:pic>
        <p:nvPicPr>
          <p:cNvPr id="4" name="Content Placeholder 4" descr="A diagram of a triangle with Great Pyramid of Giza in the background&#10;&#10;Description automatically generated">
            <a:extLst>
              <a:ext uri="{FF2B5EF4-FFF2-40B4-BE49-F238E27FC236}">
                <a16:creationId xmlns:a16="http://schemas.microsoft.com/office/drawing/2014/main" id="{672DAF6C-B804-0917-FA59-4E265731A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984" y="1795244"/>
            <a:ext cx="6034229" cy="48738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DC6609-02E8-10BC-CAF3-E6C1AC1CDAEB}"/>
                  </a:ext>
                </a:extLst>
              </p:cNvPr>
              <p:cNvSpPr txBox="1"/>
              <p:nvPr/>
            </p:nvSpPr>
            <p:spPr>
              <a:xfrm>
                <a:off x="7831795" y="1527523"/>
                <a:ext cx="20546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2800" i="1" baseline="-2500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DC6609-02E8-10BC-CAF3-E6C1AC1CD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795" y="1527523"/>
                <a:ext cx="2054665" cy="430887"/>
              </a:xfrm>
              <a:prstGeom prst="rect">
                <a:avLst/>
              </a:prstGeom>
              <a:blipFill>
                <a:blip r:embed="rId3"/>
                <a:stretch>
                  <a:fillRect l="-3681" t="-2857" r="-4294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A2F02B-EC73-0132-6B90-A96E60E82AB2}"/>
                  </a:ext>
                </a:extLst>
              </p:cNvPr>
              <p:cNvSpPr txBox="1"/>
              <p:nvPr/>
            </p:nvSpPr>
            <p:spPr>
              <a:xfrm>
                <a:off x="5811826" y="2785757"/>
                <a:ext cx="609460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A2F02B-EC73-0132-6B90-A96E60E82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826" y="2785757"/>
                <a:ext cx="6094602" cy="523220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43BBAE2-464E-99B4-E611-8D9CE4C4D4D2}"/>
              </a:ext>
            </a:extLst>
          </p:cNvPr>
          <p:cNvSpPr txBox="1"/>
          <p:nvPr/>
        </p:nvSpPr>
        <p:spPr>
          <a:xfrm>
            <a:off x="5889071" y="2187417"/>
            <a:ext cx="4521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I know the R and T between the cameras: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48CA26-3CB4-FF45-9B4A-F6559B5704B7}"/>
                  </a:ext>
                </a:extLst>
              </p:cNvPr>
              <p:cNvSpPr txBox="1"/>
              <p:nvPr/>
            </p:nvSpPr>
            <p:spPr>
              <a:xfrm>
                <a:off x="5997782" y="4204180"/>
                <a:ext cx="609460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48CA26-3CB4-FF45-9B4A-F6559B570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7782" y="4204180"/>
                <a:ext cx="6094602" cy="523220"/>
              </a:xfrm>
              <a:prstGeom prst="rect">
                <a:avLst/>
              </a:prstGeom>
              <a:blipFill>
                <a:blip r:embed="rId5"/>
                <a:stretch>
                  <a:fillRect b="-24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B75D17F-954F-40E5-2D61-51FA33273585}"/>
              </a:ext>
            </a:extLst>
          </p:cNvPr>
          <p:cNvSpPr txBox="1"/>
          <p:nvPr/>
        </p:nvSpPr>
        <p:spPr>
          <a:xfrm>
            <a:off x="5997782" y="3782570"/>
            <a:ext cx="4521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cross product with t on both sides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C5A4CE-3E5B-3DFA-F2CB-39B758919EC8}"/>
              </a:ext>
            </a:extLst>
          </p:cNvPr>
          <p:cNvSpPr txBox="1"/>
          <p:nvPr/>
        </p:nvSpPr>
        <p:spPr>
          <a:xfrm>
            <a:off x="10883568" y="4727400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54410FC-3DB9-4FCA-51D8-BDEFD16A9203}"/>
              </a:ext>
            </a:extLst>
          </p:cNvPr>
          <p:cNvCxnSpPr/>
          <p:nvPr/>
        </p:nvCxnSpPr>
        <p:spPr>
          <a:xfrm>
            <a:off x="10268125" y="4151902"/>
            <a:ext cx="615443" cy="575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7A8B5-53F3-6850-E172-B15A80A13AD2}"/>
                  </a:ext>
                </a:extLst>
              </p:cNvPr>
              <p:cNvSpPr txBox="1"/>
              <p:nvPr/>
            </p:nvSpPr>
            <p:spPr>
              <a:xfrm>
                <a:off x="6276017" y="5447661"/>
                <a:ext cx="6094602" cy="529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i="1" baseline="3000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∗(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7A8B5-53F3-6850-E172-B15A80A13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017" y="5447661"/>
                <a:ext cx="6094602" cy="529247"/>
              </a:xfrm>
              <a:prstGeom prst="rect">
                <a:avLst/>
              </a:prstGeom>
              <a:blipFill>
                <a:blip r:embed="rId6"/>
                <a:stretch>
                  <a:fillRect t="-14286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5E4FE8A3-BF76-1308-1B8C-2CE9F304D9B1}"/>
              </a:ext>
            </a:extLst>
          </p:cNvPr>
          <p:cNvSpPr txBox="1"/>
          <p:nvPr/>
        </p:nvSpPr>
        <p:spPr>
          <a:xfrm>
            <a:off x="6481057" y="5047105"/>
            <a:ext cx="4521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dot product with u</a:t>
            </a:r>
            <a:r>
              <a:rPr lang="en-US" baseline="-25000" dirty="0"/>
              <a:t>2</a:t>
            </a:r>
            <a:r>
              <a:rPr lang="en-US" baseline="30000" dirty="0"/>
              <a:t>t</a:t>
            </a:r>
            <a:r>
              <a:rPr lang="en-US" dirty="0"/>
              <a:t> on both sides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171374-59FB-98BE-9808-2CAD47A642CD}"/>
              </a:ext>
            </a:extLst>
          </p:cNvPr>
          <p:cNvCxnSpPr>
            <a:cxnSpLocks/>
          </p:cNvCxnSpPr>
          <p:nvPr/>
        </p:nvCxnSpPr>
        <p:spPr>
          <a:xfrm flipH="1">
            <a:off x="7331978" y="5462255"/>
            <a:ext cx="854047" cy="6744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05BB0DF-6927-CB0A-3928-DFF8A44DBF44}"/>
              </a:ext>
            </a:extLst>
          </p:cNvPr>
          <p:cNvSpPr txBox="1"/>
          <p:nvPr/>
        </p:nvSpPr>
        <p:spPr>
          <a:xfrm>
            <a:off x="7041116" y="6151292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18488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BCE4E-B91F-6DA7-0721-7CDFF4CBB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AACCA-C6D7-F9BE-E31F-5CC460E6B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coordinates</a:t>
            </a:r>
          </a:p>
        </p:txBody>
      </p:sp>
      <p:pic>
        <p:nvPicPr>
          <p:cNvPr id="4" name="Content Placeholder 4" descr="A diagram of a triangle with Great Pyramid of Giza in the background&#10;&#10;Description automatically generated">
            <a:extLst>
              <a:ext uri="{FF2B5EF4-FFF2-40B4-BE49-F238E27FC236}">
                <a16:creationId xmlns:a16="http://schemas.microsoft.com/office/drawing/2014/main" id="{0518F145-3D3D-FB53-D162-4A5C51F376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984" y="1795244"/>
            <a:ext cx="6034229" cy="48738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64E30C-6B32-C9C3-7334-4415AEFCEF8B}"/>
                  </a:ext>
                </a:extLst>
              </p:cNvPr>
              <p:cNvSpPr txBox="1"/>
              <p:nvPr/>
            </p:nvSpPr>
            <p:spPr>
              <a:xfrm>
                <a:off x="5848178" y="1857173"/>
                <a:ext cx="6094602" cy="529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64E30C-6B32-C9C3-7334-4415AEFCE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178" y="1857173"/>
                <a:ext cx="6094602" cy="529247"/>
              </a:xfrm>
              <a:prstGeom prst="rect">
                <a:avLst/>
              </a:prstGeom>
              <a:blipFill>
                <a:blip r:embed="rId3"/>
                <a:stretch>
                  <a:fillRect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2CF6FCA-B90D-53E8-528F-1A4B42630B88}"/>
                  </a:ext>
                </a:extLst>
              </p:cNvPr>
              <p:cNvSpPr txBox="1"/>
              <p:nvPr/>
            </p:nvSpPr>
            <p:spPr>
              <a:xfrm>
                <a:off x="5848178" y="2899753"/>
                <a:ext cx="6094602" cy="529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baseline="-2500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2CF6FCA-B90D-53E8-528F-1A4B42630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178" y="2899753"/>
                <a:ext cx="6094602" cy="529247"/>
              </a:xfrm>
              <a:prstGeom prst="rect">
                <a:avLst/>
              </a:prstGeom>
              <a:blipFill>
                <a:blip r:embed="rId4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EB4415-D7C1-9439-4958-E98BC74FC42E}"/>
                  </a:ext>
                </a:extLst>
              </p:cNvPr>
              <p:cNvSpPr txBox="1"/>
              <p:nvPr/>
            </p:nvSpPr>
            <p:spPr>
              <a:xfrm>
                <a:off x="6679734" y="3680723"/>
                <a:ext cx="609460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EB4415-D7C1-9439-4958-E98BC74FC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734" y="3680723"/>
                <a:ext cx="6094602" cy="523220"/>
              </a:xfrm>
              <a:prstGeom prst="rect">
                <a:avLst/>
              </a:prstGeom>
              <a:blipFill>
                <a:blip r:embed="rId5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1908D77-4A57-EDDB-46B8-9FC6C42E61C5}"/>
              </a:ext>
            </a:extLst>
          </p:cNvPr>
          <p:cNvSpPr txBox="1"/>
          <p:nvPr/>
        </p:nvSpPr>
        <p:spPr>
          <a:xfrm>
            <a:off x="9437615" y="4353971"/>
            <a:ext cx="212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Essential matrix</a:t>
            </a:r>
          </a:p>
        </p:txBody>
      </p:sp>
    </p:spTree>
    <p:extLst>
      <p:ext uri="{BB962C8B-B14F-4D97-AF65-F5344CB8AC3E}">
        <p14:creationId xmlns:p14="http://schemas.microsoft.com/office/powerpoint/2010/main" val="4216098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776D8-9AC9-D20E-6536-D4EBDCD0C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4A61B-E6F5-DE7A-928F-87148055B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coordinates</a:t>
            </a:r>
          </a:p>
        </p:txBody>
      </p:sp>
      <p:pic>
        <p:nvPicPr>
          <p:cNvPr id="4" name="Content Placeholder 4" descr="A diagram of a triangle with Great Pyramid of Giza in the background&#10;&#10;Description automatically generated">
            <a:extLst>
              <a:ext uri="{FF2B5EF4-FFF2-40B4-BE49-F238E27FC236}">
                <a16:creationId xmlns:a16="http://schemas.microsoft.com/office/drawing/2014/main" id="{B85C9D16-7E87-0494-69E1-E940976C3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984" y="1795244"/>
            <a:ext cx="6034229" cy="48738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AAAE52-69CB-0612-4E68-39F5946EFABA}"/>
                  </a:ext>
                </a:extLst>
              </p:cNvPr>
              <p:cNvSpPr txBox="1"/>
              <p:nvPr/>
            </p:nvSpPr>
            <p:spPr>
              <a:xfrm>
                <a:off x="5672009" y="2318228"/>
                <a:ext cx="6094602" cy="529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baseline="-2500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AAAE52-69CB-0612-4E68-39F5946EF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009" y="2318228"/>
                <a:ext cx="6094602" cy="5292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AF9073-1A37-8CE5-01E5-C76000C2110D}"/>
                  </a:ext>
                </a:extLst>
              </p:cNvPr>
              <p:cNvSpPr txBox="1"/>
              <p:nvPr/>
            </p:nvSpPr>
            <p:spPr>
              <a:xfrm>
                <a:off x="5774075" y="3164376"/>
                <a:ext cx="6094602" cy="529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800" b="0" i="1" baseline="3000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AF9073-1A37-8CE5-01E5-C76000C21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075" y="3164376"/>
                <a:ext cx="6094602" cy="529247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83CBD8A-10CA-EFD0-21DA-2CCD28FDE783}"/>
              </a:ext>
            </a:extLst>
          </p:cNvPr>
          <p:cNvSpPr txBox="1"/>
          <p:nvPr/>
        </p:nvSpPr>
        <p:spPr>
          <a:xfrm>
            <a:off x="5469622" y="1738970"/>
            <a:ext cx="6006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Projection by the Essential matrix produces a (</a:t>
            </a:r>
            <a:r>
              <a:rPr lang="en-US" dirty="0" err="1"/>
              <a:t>epipolar</a:t>
            </a:r>
            <a:r>
              <a:rPr lang="en-US" dirty="0"/>
              <a:t>) line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D24E283-5032-88CD-3327-173EFE4EA2B4}"/>
              </a:ext>
            </a:extLst>
          </p:cNvPr>
          <p:cNvCxnSpPr>
            <a:cxnSpLocks/>
          </p:cNvCxnSpPr>
          <p:nvPr/>
        </p:nvCxnSpPr>
        <p:spPr>
          <a:xfrm flipH="1">
            <a:off x="5268286" y="2842340"/>
            <a:ext cx="2424419" cy="2056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17869-24DF-B8D5-37D7-3181E961D5BF}"/>
              </a:ext>
            </a:extLst>
          </p:cNvPr>
          <p:cNvCxnSpPr>
            <a:cxnSpLocks/>
          </p:cNvCxnSpPr>
          <p:nvPr/>
        </p:nvCxnSpPr>
        <p:spPr>
          <a:xfrm flipH="1">
            <a:off x="2207357" y="3428999"/>
            <a:ext cx="5485348" cy="17922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Content Placeholder 4" descr="A close-up of a sculpture&#10;&#10;Description automatically generated">
            <a:extLst>
              <a:ext uri="{FF2B5EF4-FFF2-40B4-BE49-F238E27FC236}">
                <a16:creationId xmlns:a16="http://schemas.microsoft.com/office/drawing/2014/main" id="{2B1D9903-92AF-3EE3-850C-C72B4E8585C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1509"/>
          <a:stretch/>
        </p:blipFill>
        <p:spPr>
          <a:xfrm>
            <a:off x="6591404" y="4481230"/>
            <a:ext cx="5485348" cy="194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540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4197C-EED5-DED6-26F3-0B9B01A6F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0AD2F-CC8A-969A-4D7B-D6E481402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coordinates</a:t>
            </a:r>
          </a:p>
        </p:txBody>
      </p:sp>
      <p:pic>
        <p:nvPicPr>
          <p:cNvPr id="4" name="Content Placeholder 4" descr="A diagram of a triangle with Great Pyramid of Giza in the background&#10;&#10;Description automatically generated">
            <a:extLst>
              <a:ext uri="{FF2B5EF4-FFF2-40B4-BE49-F238E27FC236}">
                <a16:creationId xmlns:a16="http://schemas.microsoft.com/office/drawing/2014/main" id="{2EDC74C0-6738-D325-825B-735F3E8DE9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984" y="1795244"/>
            <a:ext cx="6034229" cy="48738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1FE2B0-92D6-696B-DE3B-CA490A2B9E06}"/>
                  </a:ext>
                </a:extLst>
              </p:cNvPr>
              <p:cNvSpPr txBox="1"/>
              <p:nvPr/>
            </p:nvSpPr>
            <p:spPr>
              <a:xfrm>
                <a:off x="7128464" y="3065234"/>
                <a:ext cx="4905756" cy="5783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2,1</m:t>
                        </m:r>
                      </m:sub>
                    </m:sSub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3,1</m:t>
                        </m:r>
                      </m:sub>
                    </m:sSub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1FE2B0-92D6-696B-DE3B-CA490A2B9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464" y="3065234"/>
                <a:ext cx="4905756" cy="578363"/>
              </a:xfrm>
              <a:prstGeom prst="rect">
                <a:avLst/>
              </a:prstGeom>
              <a:blipFill>
                <a:blip r:embed="rId3"/>
                <a:stretch>
                  <a:fillRect l="-1292" t="-12766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D463FF-7FF2-33B8-C33C-C3EBB7A911F4}"/>
                  </a:ext>
                </a:extLst>
              </p:cNvPr>
              <p:cNvSpPr txBox="1"/>
              <p:nvPr/>
            </p:nvSpPr>
            <p:spPr>
              <a:xfrm>
                <a:off x="5939618" y="1655616"/>
                <a:ext cx="6094602" cy="529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baseline="-2500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D463FF-7FF2-33B8-C33C-C3EBB7A91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618" y="1655616"/>
                <a:ext cx="6094602" cy="529247"/>
              </a:xfrm>
              <a:prstGeom prst="rect">
                <a:avLst/>
              </a:prstGeom>
              <a:blipFill>
                <a:blip r:embed="rId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6C27AEB-917A-616D-2F7E-8D7108F204CA}"/>
              </a:ext>
            </a:extLst>
          </p:cNvPr>
          <p:cNvSpPr txBox="1"/>
          <p:nvPr/>
        </p:nvSpPr>
        <p:spPr>
          <a:xfrm>
            <a:off x="6510528" y="2451438"/>
            <a:ext cx="3145536" cy="37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Foil out matrix equation: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B3D586-585E-A79B-7045-EDBCAF8528D2}"/>
              </a:ext>
            </a:extLst>
          </p:cNvPr>
          <p:cNvSpPr txBox="1"/>
          <p:nvPr/>
        </p:nvSpPr>
        <p:spPr>
          <a:xfrm>
            <a:off x="6757993" y="4200802"/>
            <a:ext cx="5434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 unknowns (plus 1 scale)</a:t>
            </a:r>
          </a:p>
          <a:p>
            <a:r>
              <a:rPr lang="en-US" dirty="0"/>
              <a:t>Need 8+ corresponding points in the two images</a:t>
            </a:r>
          </a:p>
        </p:txBody>
      </p:sp>
    </p:spTree>
    <p:extLst>
      <p:ext uri="{BB962C8B-B14F-4D97-AF65-F5344CB8AC3E}">
        <p14:creationId xmlns:p14="http://schemas.microsoft.com/office/powerpoint/2010/main" val="3274884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5008</TotalTime>
  <Words>1219</Words>
  <Application>Microsoft Macintosh PowerPoint</Application>
  <PresentationFormat>Widescreen</PresentationFormat>
  <Paragraphs>178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Aptos</vt:lpstr>
      <vt:lpstr>Aptos Display</vt:lpstr>
      <vt:lpstr>Arial</vt:lpstr>
      <vt:lpstr>Cambria Math</vt:lpstr>
      <vt:lpstr>source-serif-pro</vt:lpstr>
      <vt:lpstr>Wingdings</vt:lpstr>
      <vt:lpstr>Office Theme</vt:lpstr>
      <vt:lpstr>Lecture 14 Depth and 3D Estimation</vt:lpstr>
      <vt:lpstr>Prospective-n-Point (PnP)</vt:lpstr>
      <vt:lpstr>PowerPoint Presentation</vt:lpstr>
      <vt:lpstr>PowerPoint Presentation</vt:lpstr>
      <vt:lpstr>Epipolar coordinates</vt:lpstr>
      <vt:lpstr>Epipolar coordinates</vt:lpstr>
      <vt:lpstr>Epipolar coordinates</vt:lpstr>
      <vt:lpstr>Epipolar coordinates</vt:lpstr>
      <vt:lpstr>Epipolar coordinates</vt:lpstr>
      <vt:lpstr>Epipolar coordinates</vt:lpstr>
      <vt:lpstr>Stereo Vision</vt:lpstr>
      <vt:lpstr>Stereo Vision</vt:lpstr>
      <vt:lpstr>Stereo Vision</vt:lpstr>
      <vt:lpstr>PowerPoint Presentation</vt:lpstr>
      <vt:lpstr>PowerPoint Presentation</vt:lpstr>
      <vt:lpstr>Stereo Vision</vt:lpstr>
      <vt:lpstr>PowerPoint Presentation</vt:lpstr>
      <vt:lpstr>Structured Illumination</vt:lpstr>
      <vt:lpstr>Structured Illumination</vt:lpstr>
      <vt:lpstr>LIDAR (ToF)</vt:lpstr>
      <vt:lpstr>Monocular depth estimation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University of Pittsburgh University of Pittsburgh</dc:creator>
  <cp:lastModifiedBy>Huppert, Theodore J</cp:lastModifiedBy>
  <cp:revision>30</cp:revision>
  <dcterms:created xsi:type="dcterms:W3CDTF">2024-07-14T13:25:54Z</dcterms:created>
  <dcterms:modified xsi:type="dcterms:W3CDTF">2025-10-13T20:03:51Z</dcterms:modified>
</cp:coreProperties>
</file>